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312" r:id="rId2"/>
    <p:sldId id="330" r:id="rId3"/>
    <p:sldId id="256" r:id="rId4"/>
    <p:sldId id="329" r:id="rId5"/>
    <p:sldId id="331" r:id="rId6"/>
    <p:sldId id="326" r:id="rId7"/>
    <p:sldId id="327" r:id="rId8"/>
    <p:sldId id="314" r:id="rId9"/>
    <p:sldId id="328" r:id="rId10"/>
    <p:sldId id="325" r:id="rId11"/>
    <p:sldId id="315" r:id="rId12"/>
    <p:sldId id="324" r:id="rId13"/>
    <p:sldId id="317"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DBF9531-C6CA-074F-9BF6-F1EB1DF2A636}">
          <p14:sldIdLst>
            <p14:sldId id="312"/>
          </p14:sldIdLst>
        </p14:section>
        <p14:section name="RNA-seq processing" id="{9D5AEAF6-D5B5-B042-AD45-A5CB8AA8808A}">
          <p14:sldIdLst>
            <p14:sldId id="330"/>
            <p14:sldId id="256"/>
            <p14:sldId id="329"/>
            <p14:sldId id="331"/>
          </p14:sldIdLst>
        </p14:section>
        <p14:section name="DE gene analysis" id="{C46DD4C7-12D5-9D49-AF1B-5B2AEA102C88}">
          <p14:sldIdLst/>
        </p14:section>
        <p14:section name="Geneset enrichment" id="{694330E2-E3C5-6D4E-9AFF-13789C3E82E6}">
          <p14:sldIdLst>
            <p14:sldId id="326"/>
            <p14:sldId id="327"/>
            <p14:sldId id="314"/>
            <p14:sldId id="328"/>
            <p14:sldId id="325"/>
            <p14:sldId id="315"/>
            <p14:sldId id="324"/>
            <p14:sldId id="317"/>
          </p14:sldIdLst>
        </p14:section>
        <p14:section name="Proteomic analysis" id="{F61EBCF0-970D-E64D-8190-BA5F2E4A91E4}">
          <p14:sldIdLst/>
        </p14:section>
        <p14:section name="IRE gene identification" id="{B0DBD965-FA9C-9C4A-BCE9-3EF0E673A0B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12EF5"/>
    <a:srgbClr val="FF3F00"/>
    <a:srgbClr val="97B7F3"/>
    <a:srgbClr val="E846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2798"/>
  </p:normalViewPr>
  <p:slideViewPr>
    <p:cSldViewPr snapToGrid="0" snapToObjects="1">
      <p:cViewPr>
        <p:scale>
          <a:sx n="98" d="100"/>
          <a:sy n="98" d="100"/>
        </p:scale>
        <p:origin x="1112" y="6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6F7D87-469A-704B-A52D-914CE4CBA144}" type="datetimeFigureOut">
              <a:rPr lang="en-AU" smtClean="0"/>
              <a:t>3/9/19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182E9-8F81-A44A-95A6-C5CE0C333DEE}" type="slidenum">
              <a:rPr lang="en-AU" smtClean="0"/>
              <a:t>‹#›</a:t>
            </a:fld>
            <a:endParaRPr lang="en-AU"/>
          </a:p>
        </p:txBody>
      </p:sp>
    </p:spTree>
    <p:extLst>
      <p:ext uri="{BB962C8B-B14F-4D97-AF65-F5344CB8AC3E}">
        <p14:creationId xmlns:p14="http://schemas.microsoft.com/office/powerpoint/2010/main" val="397620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Proportions of up- and down-regulated genes in ‘Hallmark’ genesets for the mutant vs. wild-type comparison at 6 months (left) and 24 months (right)</a:t>
            </a:r>
            <a:r>
              <a:rPr lang="en-AU" dirty="0"/>
              <a:t>. Genes were considered up-regulated in mutants if the Z-statistic &gt; 2 and down-regulated in mutants if the Z-statistic &lt; -2. Black circles indicate genesets showing significant differences in DE genes between mutants and wild-types, with Mixed FDR-adjusted </a:t>
            </a:r>
            <a:r>
              <a:rPr lang="en-AU" i="1" dirty="0"/>
              <a:t>p</a:t>
            </a:r>
            <a:r>
              <a:rPr lang="en-AU" i="0" dirty="0"/>
              <a:t>-value &lt; 0.05. </a:t>
            </a:r>
          </a:p>
          <a:p>
            <a:endParaRPr lang="en-AU" i="0" dirty="0"/>
          </a:p>
          <a:p>
            <a:r>
              <a:rPr lang="en-AU" b="1" i="0" dirty="0"/>
              <a:t>Interpretation:</a:t>
            </a:r>
          </a:p>
          <a:p>
            <a:r>
              <a:rPr lang="en-AU" b="0" dirty="0"/>
              <a:t>The majority of genesets have genes which are up-regulated and down-regulated (i.e. mixed patterns of DE). </a:t>
            </a:r>
          </a:p>
          <a:p>
            <a:r>
              <a:rPr lang="en-AU" b="0" dirty="0"/>
              <a:t>6 month old mutant vs. </a:t>
            </a:r>
            <a:r>
              <a:rPr lang="en-AU" b="0" dirty="0" err="1"/>
              <a:t>wt</a:t>
            </a:r>
            <a:r>
              <a:rPr lang="en-AU" b="0" dirty="0"/>
              <a:t> has less DE genesets than 24 month old mutant vs. </a:t>
            </a:r>
            <a:r>
              <a:rPr lang="en-AU" b="0" dirty="0" err="1"/>
              <a:t>wt</a:t>
            </a:r>
            <a:r>
              <a:rPr lang="en-AU" b="0" dirty="0"/>
              <a:t>, which has 47/50 genesets DE. </a:t>
            </a:r>
          </a:p>
          <a:p>
            <a:r>
              <a:rPr lang="en-AU" b="0" dirty="0"/>
              <a:t>	Metabolism-related genesets: Oxidative phosphorylation, glycolysis, heme metabolism – all of these contain a higher proportion of downregulated genes. </a:t>
            </a:r>
          </a:p>
          <a:p>
            <a:endParaRPr lang="en-AU" b="0" dirty="0"/>
          </a:p>
          <a:p>
            <a:r>
              <a:rPr lang="en-AU" b="1" dirty="0"/>
              <a:t>TODO:</a:t>
            </a:r>
          </a:p>
          <a:p>
            <a:r>
              <a:rPr lang="en-AU" b="0" dirty="0"/>
              <a:t>Same thing but for KEGG</a:t>
            </a:r>
          </a:p>
          <a:p>
            <a:r>
              <a:rPr lang="en-AU" b="0" dirty="0"/>
              <a:t>Incorporate the wildtype aging / hypoxia response in somehow</a:t>
            </a:r>
          </a:p>
          <a:p>
            <a:endParaRPr lang="en-AU" b="0" dirty="0"/>
          </a:p>
          <a:p>
            <a:endParaRPr lang="en-AU" b="0" dirty="0"/>
          </a:p>
        </p:txBody>
      </p:sp>
      <p:sp>
        <p:nvSpPr>
          <p:cNvPr id="4" name="Slide Number Placeholder 3"/>
          <p:cNvSpPr>
            <a:spLocks noGrp="1"/>
          </p:cNvSpPr>
          <p:nvPr>
            <p:ph type="sldNum" sz="quarter" idx="5"/>
          </p:nvPr>
        </p:nvSpPr>
        <p:spPr/>
        <p:txBody>
          <a:bodyPr/>
          <a:lstStyle/>
          <a:p>
            <a:fld id="{76D26F43-C1D0-E44F-8E48-3F809E11F333}" type="slidenum">
              <a:rPr lang="en-AU" smtClean="0"/>
              <a:t>8</a:t>
            </a:fld>
            <a:endParaRPr lang="en-AU"/>
          </a:p>
        </p:txBody>
      </p:sp>
    </p:spTree>
    <p:extLst>
      <p:ext uri="{BB962C8B-B14F-4D97-AF65-F5344CB8AC3E}">
        <p14:creationId xmlns:p14="http://schemas.microsoft.com/office/powerpoint/2010/main" val="3917109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noProof="1">
                <a:solidFill>
                  <a:srgbClr val="E8461E"/>
                </a:solidFill>
                <a:latin typeface="Graphik Web" panose="020B0503030202060203" pitchFamily="34" charset="77"/>
              </a:rPr>
              <a:t>Top MSigDB genesets enriched in predicted IRE genes. </a:t>
            </a:r>
            <a:r>
              <a:rPr lang="en-AU" b="0" noProof="1">
                <a:solidFill>
                  <a:srgbClr val="E8461E"/>
                </a:solidFill>
                <a:latin typeface="Graphik Web" panose="020B0503030202060203" pitchFamily="34" charset="77"/>
              </a:rPr>
              <a:t>Genesets in selected MSigDB gene collections (Hallmark Genesets; Curated Genesets C2; Motif genesets C3; GO Genesets C5) were tested for enrichment in the predicted IRE genes (either both 3’ and 5’ IREs; 3’ IREs only; or 5’ IREs only) using </a:t>
            </a:r>
            <a:r>
              <a:rPr lang="en-AU" b="0" i="1" noProof="1">
                <a:solidFill>
                  <a:srgbClr val="E8461E"/>
                </a:solidFill>
                <a:latin typeface="Graphik Web" panose="020B0503030202060203" pitchFamily="34" charset="77"/>
              </a:rPr>
              <a:t>fry</a:t>
            </a:r>
            <a:r>
              <a:rPr lang="en-AU" b="0" i="0" noProof="1">
                <a:solidFill>
                  <a:srgbClr val="E8461E"/>
                </a:solidFill>
                <a:latin typeface="Graphik Web" panose="020B0503030202060203" pitchFamily="34" charset="77"/>
              </a:rPr>
              <a:t>, </a:t>
            </a:r>
            <a:r>
              <a:rPr lang="en-AU" b="0" i="1" noProof="1">
                <a:solidFill>
                  <a:srgbClr val="E8461E"/>
                </a:solidFill>
                <a:latin typeface="Graphik Web" panose="020B0503030202060203" pitchFamily="34" charset="77"/>
              </a:rPr>
              <a:t>fgsea</a:t>
            </a:r>
            <a:r>
              <a:rPr lang="en-AU" b="0" i="0" noProof="1">
                <a:solidFill>
                  <a:srgbClr val="E8461E"/>
                </a:solidFill>
                <a:latin typeface="Graphik Web" panose="020B0503030202060203" pitchFamily="34" charset="77"/>
              </a:rPr>
              <a:t>, and </a:t>
            </a:r>
            <a:r>
              <a:rPr lang="en-AU" b="0" i="1" noProof="1">
                <a:solidFill>
                  <a:srgbClr val="E8461E"/>
                </a:solidFill>
                <a:latin typeface="Graphik Web" panose="020B0503030202060203" pitchFamily="34" charset="77"/>
              </a:rPr>
              <a:t>camera</a:t>
            </a:r>
            <a:r>
              <a:rPr lang="en-AU" b="0" i="0" noProof="1">
                <a:solidFill>
                  <a:srgbClr val="E8461E"/>
                </a:solidFill>
                <a:latin typeface="Graphik Web" panose="020B0503030202060203" pitchFamily="34" charset="77"/>
              </a:rPr>
              <a:t>. FDR correction was used to adjust for multiple testing and genesets with FDR-adjusted </a:t>
            </a:r>
            <a:r>
              <a:rPr lang="en-AU" b="0" i="1" noProof="1">
                <a:solidFill>
                  <a:srgbClr val="E8461E"/>
                </a:solidFill>
                <a:latin typeface="Graphik Web" panose="020B0503030202060203" pitchFamily="34" charset="77"/>
              </a:rPr>
              <a:t>p</a:t>
            </a:r>
            <a:r>
              <a:rPr lang="en-AU" b="0" i="0" noProof="1">
                <a:solidFill>
                  <a:srgbClr val="E8461E"/>
                </a:solidFill>
                <a:latin typeface="Graphik Web" panose="020B0503030202060203" pitchFamily="34" charset="77"/>
              </a:rPr>
              <a:t> &lt; 0.1 were retained in the plot.  </a:t>
            </a:r>
            <a:endParaRPr lang="en-AU" b="1" noProof="1">
              <a:solidFill>
                <a:srgbClr val="E8461E"/>
              </a:solidFill>
              <a:latin typeface="Graphik Web" panose="020B0503030202060203" pitchFamily="34" charset="77"/>
            </a:endParaRPr>
          </a:p>
          <a:p>
            <a:endParaRPr lang="en-AU" b="1" dirty="0"/>
          </a:p>
          <a:p>
            <a:r>
              <a:rPr lang="en-AU" b="1" dirty="0"/>
              <a:t>Interpretation:</a:t>
            </a:r>
          </a:p>
          <a:p>
            <a:pPr marL="171450" indent="-171450">
              <a:buFontTx/>
              <a:buChar char="-"/>
            </a:pPr>
            <a:r>
              <a:rPr lang="en-AU" dirty="0"/>
              <a:t>Even the top enriched genesets do not contain a significant proportion of genes with IREs. </a:t>
            </a:r>
          </a:p>
          <a:p>
            <a:pPr marL="171450" indent="-171450">
              <a:buFontTx/>
              <a:buChar char="-"/>
            </a:pPr>
            <a:r>
              <a:rPr lang="en-AU" dirty="0"/>
              <a:t>IRE-containing genes appear to be involved in many biological functions including “Reactome GPCR ligand binding”, “PID Beta Catenin </a:t>
            </a:r>
            <a:r>
              <a:rPr lang="en-AU" dirty="0" err="1"/>
              <a:t>Nuc</a:t>
            </a:r>
            <a:r>
              <a:rPr lang="en-AU" dirty="0"/>
              <a:t> Pathway”, “KEGG Glioma”, “GO Synaptic Membrane”</a:t>
            </a:r>
          </a:p>
          <a:p>
            <a:pPr marL="171450" indent="-171450">
              <a:buFontTx/>
              <a:buChar char="-"/>
            </a:pPr>
            <a:r>
              <a:rPr lang="en-AU" dirty="0"/>
              <a:t>Genesets from the C3 collection (motifs) were enriched, which could indicate potential transcription factors active in iron homeostasis / metabolism response. Of note, the geneset corresponding to Ap1 transcription factor (motif TGGAAA) is enriched. Several AP1 genes were also DE in the DE analysis as well. </a:t>
            </a:r>
          </a:p>
          <a:p>
            <a:pPr marL="171450" indent="-171450">
              <a:buFontTx/>
              <a:buChar char="-"/>
            </a:pPr>
            <a:r>
              <a:rPr lang="en-AU" dirty="0"/>
              <a:t>None of the existing genesets with iron or heme in their names came up as being top ranked for being enriched in IRE-containing genes. </a:t>
            </a:r>
          </a:p>
          <a:p>
            <a:pPr marL="171450" indent="-171450">
              <a:buFontTx/>
              <a:buChar char="-"/>
            </a:pPr>
            <a:endParaRPr lang="en-AU" dirty="0"/>
          </a:p>
          <a:p>
            <a:pPr marL="171450" indent="-171450">
              <a:buFontTx/>
              <a:buChar char="-"/>
            </a:pPr>
            <a:endParaRPr lang="en-AU" dirty="0"/>
          </a:p>
          <a:p>
            <a:endParaRPr lang="en-AU" dirty="0"/>
          </a:p>
        </p:txBody>
      </p:sp>
      <p:sp>
        <p:nvSpPr>
          <p:cNvPr id="4" name="Slide Number Placeholder 3"/>
          <p:cNvSpPr>
            <a:spLocks noGrp="1"/>
          </p:cNvSpPr>
          <p:nvPr>
            <p:ph type="sldNum" sz="quarter" idx="5"/>
          </p:nvPr>
        </p:nvSpPr>
        <p:spPr/>
        <p:txBody>
          <a:bodyPr/>
          <a:lstStyle/>
          <a:p>
            <a:fld id="{19E182E9-8F81-A44A-95A6-C5CE0C333DEE}" type="slidenum">
              <a:rPr lang="en-AU" smtClean="0"/>
              <a:t>11</a:t>
            </a:fld>
            <a:endParaRPr lang="en-AU"/>
          </a:p>
        </p:txBody>
      </p:sp>
    </p:spTree>
    <p:extLst>
      <p:ext uri="{BB962C8B-B14F-4D97-AF65-F5344CB8AC3E}">
        <p14:creationId xmlns:p14="http://schemas.microsoft.com/office/powerpoint/2010/main" val="3401984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Discussion points</a:t>
            </a:r>
          </a:p>
          <a:p>
            <a:pPr marL="0" indent="0">
              <a:buFont typeface="Arial" panose="020B0604020202020204" pitchFamily="34" charset="0"/>
              <a:buNone/>
            </a:pPr>
            <a:r>
              <a:rPr lang="en-AU" dirty="0"/>
              <a:t>8 of the top ranked gene sets belong to the C3 collection, indicating they are genomic motifs. </a:t>
            </a:r>
          </a:p>
          <a:p>
            <a:pPr marL="0" indent="0">
              <a:buFont typeface="Arial" panose="020B0604020202020204" pitchFamily="34" charset="0"/>
              <a:buNone/>
            </a:pPr>
            <a:r>
              <a:rPr lang="en-AU" dirty="0"/>
              <a:t>The transcription factors corresponding to some include: </a:t>
            </a:r>
          </a:p>
          <a:p>
            <a:pPr marL="171450" indent="-171450">
              <a:buFont typeface="Arial" panose="020B0604020202020204" pitchFamily="34" charset="0"/>
              <a:buChar char="•"/>
            </a:pPr>
            <a:r>
              <a:rPr lang="en-AU" dirty="0"/>
              <a:t>CEBPB - a </a:t>
            </a:r>
            <a:r>
              <a:rPr lang="en-AU" dirty="0" err="1"/>
              <a:t>bZIP</a:t>
            </a:r>
            <a:r>
              <a:rPr lang="en-AU" dirty="0"/>
              <a:t> transcription factor that is important in regulating immune and inflammatory responses)</a:t>
            </a:r>
          </a:p>
          <a:p>
            <a:pPr marL="171450" indent="-171450">
              <a:buFont typeface="Arial" panose="020B0604020202020204" pitchFamily="34" charset="0"/>
              <a:buChar char="•"/>
            </a:pPr>
            <a:r>
              <a:rPr lang="en-AU" dirty="0"/>
              <a:t>AP1 – a transcription factor that regulates gene expression in response to stimuli such as cytokines, growth factors, stress, and bacterial and viral infections. </a:t>
            </a:r>
          </a:p>
          <a:p>
            <a:pPr marL="171450" indent="-171450">
              <a:buFont typeface="Arial" panose="020B0604020202020204" pitchFamily="34" charset="0"/>
              <a:buChar char="•"/>
            </a:pPr>
            <a:r>
              <a:rPr lang="en-AU" dirty="0"/>
              <a:t>NFAT – a transcription factor family important in immune response, also important in development of cardiac, skeletal muscle, and nervous systems. Activates IL2 in cells and many other functions. </a:t>
            </a:r>
          </a:p>
          <a:p>
            <a:pPr marL="171450" indent="-171450">
              <a:buFont typeface="Arial" panose="020B0604020202020204" pitchFamily="34" charset="0"/>
              <a:buChar char="•"/>
            </a:pPr>
            <a:r>
              <a:rPr lang="en-AU" dirty="0"/>
              <a:t>mir325 – microRNA involved in autophagy/cell death. Its expression is upregulated upon anoxia (severe hypoxia).</a:t>
            </a:r>
          </a:p>
          <a:p>
            <a:pPr marL="171450" indent="-171450">
              <a:buFont typeface="Arial" panose="020B0604020202020204" pitchFamily="34" charset="0"/>
              <a:buChar char="•"/>
            </a:pPr>
            <a:r>
              <a:rPr lang="en-AU" dirty="0"/>
              <a:t>Three of the motifs correspond to unknown TFs at this time. </a:t>
            </a:r>
          </a:p>
          <a:p>
            <a:pPr marL="171450" indent="-171450">
              <a:buFont typeface="Arial" panose="020B0604020202020204" pitchFamily="34" charset="0"/>
              <a:buChar char="•"/>
            </a:pPr>
            <a:endParaRPr lang="en-AU" dirty="0"/>
          </a:p>
          <a:p>
            <a:pPr marL="0" indent="0">
              <a:buFont typeface="Arial" panose="020B0604020202020204" pitchFamily="34" charset="0"/>
              <a:buNone/>
            </a:pPr>
            <a:r>
              <a:rPr lang="en-AU" dirty="0"/>
              <a:t>Pathway Interaction Database Beta Catenin Nuclear Pathway</a:t>
            </a:r>
          </a:p>
          <a:p>
            <a:pPr marL="0" indent="0">
              <a:buFont typeface="Arial" panose="020B0604020202020204" pitchFamily="34" charset="0"/>
              <a:buNone/>
            </a:pPr>
            <a:r>
              <a:rPr lang="en-AU" dirty="0" err="1"/>
              <a:t>Dacosta</a:t>
            </a:r>
            <a:r>
              <a:rPr lang="en-AU" dirty="0"/>
              <a:t> UV response via ERCC3 Down -&gt; DNA damage e.g. caused by oxidative stress. ERCC3 is a ATP-dependent DNA helicase that functions in nucleotide excision repair.</a:t>
            </a:r>
          </a:p>
          <a:p>
            <a:pPr marL="0" indent="0">
              <a:buFont typeface="Arial" panose="020B0604020202020204" pitchFamily="34" charset="0"/>
              <a:buNone/>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12</a:t>
            </a:fld>
            <a:endParaRPr lang="en-US"/>
          </a:p>
        </p:txBody>
      </p:sp>
    </p:spTree>
    <p:extLst>
      <p:ext uri="{BB962C8B-B14F-4D97-AF65-F5344CB8AC3E}">
        <p14:creationId xmlns:p14="http://schemas.microsoft.com/office/powerpoint/2010/main" val="36294947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Interpretation:  </a:t>
            </a:r>
            <a:r>
              <a:rPr lang="en-AU" b="0" dirty="0"/>
              <a:t>The predicted 3’ IRE genes are likely biologically relevant. This is particularly evident at the 6 month time point where there is clear separation between sample groups according to hypoxia and mutation. The 6-month-old </a:t>
            </a:r>
            <a:r>
              <a:rPr lang="en-AU" b="0" dirty="0" err="1"/>
              <a:t>normoxia</a:t>
            </a:r>
            <a:r>
              <a:rPr lang="en-AU" b="0" dirty="0"/>
              <a:t> mutants are closer to the 6-month-old hypoxia wild-types, indicating that the mutation may induce some 3’ IRE gene expression changes similar to those that happen under hypoxia. </a:t>
            </a:r>
            <a:endParaRPr lang="en-AU" b="1" dirty="0"/>
          </a:p>
          <a:p>
            <a:endParaRPr lang="en-AU" dirty="0"/>
          </a:p>
          <a:p>
            <a:r>
              <a:rPr lang="en-AU" u="sng" dirty="0"/>
              <a:t>For 3’ IRE genes:</a:t>
            </a:r>
          </a:p>
          <a:p>
            <a:r>
              <a:rPr lang="en-AU" dirty="0"/>
              <a:t>Clear separation across PC corresponding to age</a:t>
            </a:r>
          </a:p>
          <a:p>
            <a:r>
              <a:rPr lang="en-AU" dirty="0"/>
              <a:t>PC2 captures hypoxia/normoxia as well as mutation </a:t>
            </a:r>
          </a:p>
          <a:p>
            <a:endParaRPr lang="en-AU" dirty="0"/>
          </a:p>
          <a:p>
            <a:r>
              <a:rPr lang="en-AU" u="sng" dirty="0"/>
              <a:t>For 5’ IRE genes</a:t>
            </a:r>
          </a:p>
          <a:p>
            <a:r>
              <a:rPr lang="en-AU" dirty="0"/>
              <a:t>Age separation across PC1</a:t>
            </a:r>
          </a:p>
          <a:p>
            <a:r>
              <a:rPr lang="en-AU" dirty="0"/>
              <a:t>No mutation/genotype separation</a:t>
            </a:r>
          </a:p>
          <a:p>
            <a:r>
              <a:rPr lang="en-AU" dirty="0"/>
              <a:t>Makes sense as 5’ IRE genes would be changed at the translational level but wouldn’t expect changes at transcriptional level. </a:t>
            </a:r>
          </a:p>
          <a:p>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13</a:t>
            </a:fld>
            <a:endParaRPr lang="en-US"/>
          </a:p>
        </p:txBody>
      </p:sp>
    </p:spTree>
    <p:extLst>
      <p:ext uri="{BB962C8B-B14F-4D97-AF65-F5344CB8AC3E}">
        <p14:creationId xmlns:p14="http://schemas.microsoft.com/office/powerpoint/2010/main" val="733227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3/9/19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409725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3/9/19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66769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3/9/19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4088643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3/9/19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140348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F809BDD-95CF-B842-A55E-B21B0C68FDB4}" type="datetimeFigureOut">
              <a:rPr lang="en-AU" smtClean="0"/>
              <a:t>3/9/19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708318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F809BDD-95CF-B842-A55E-B21B0C68FDB4}" type="datetimeFigureOut">
              <a:rPr lang="en-AU" smtClean="0"/>
              <a:t>3/9/19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2363083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F809BDD-95CF-B842-A55E-B21B0C68FDB4}" type="datetimeFigureOut">
              <a:rPr lang="en-AU" smtClean="0"/>
              <a:t>3/9/19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797393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F809BDD-95CF-B842-A55E-B21B0C68FDB4}" type="datetimeFigureOut">
              <a:rPr lang="en-AU" smtClean="0"/>
              <a:t>3/9/19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665729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809BDD-95CF-B842-A55E-B21B0C68FDB4}" type="datetimeFigureOut">
              <a:rPr lang="en-AU" smtClean="0"/>
              <a:t>3/9/19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199505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09BDD-95CF-B842-A55E-B21B0C68FDB4}" type="datetimeFigureOut">
              <a:rPr lang="en-AU" smtClean="0"/>
              <a:t>3/9/19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129771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09BDD-95CF-B842-A55E-B21B0C68FDB4}" type="datetimeFigureOut">
              <a:rPr lang="en-AU" smtClean="0"/>
              <a:t>3/9/19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524629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809BDD-95CF-B842-A55E-B21B0C68FDB4}" type="datetimeFigureOut">
              <a:rPr lang="en-AU" smtClean="0"/>
              <a:t>3/9/19</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E1270C-7972-D644-A215-C750E2BA4916}" type="slidenum">
              <a:rPr lang="en-AU" smtClean="0"/>
              <a:t>‹#›</a:t>
            </a:fld>
            <a:endParaRPr lang="en-AU"/>
          </a:p>
        </p:txBody>
      </p:sp>
    </p:spTree>
    <p:extLst>
      <p:ext uri="{BB962C8B-B14F-4D97-AF65-F5344CB8AC3E}">
        <p14:creationId xmlns:p14="http://schemas.microsoft.com/office/powerpoint/2010/main" val="40828853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www.ncbi.nlm.nih.gov/pubmed/20610611" TargetMode="External"/><Relationship Id="rId2" Type="http://schemas.openxmlformats.org/officeDocument/2006/relationships/hyperlink" Target="https://f1000research.com/slides/5-2605" TargetMode="External"/><Relationship Id="rId1" Type="http://schemas.openxmlformats.org/officeDocument/2006/relationships/slideLayout" Target="../slideLayouts/slideLayout7.xml"/><Relationship Id="rId5" Type="http://schemas.openxmlformats.org/officeDocument/2006/relationships/hyperlink" Target="https://bioconductor.org/packages/release/bioc/html/fgsea.html" TargetMode="External"/><Relationship Id="rId4" Type="http://schemas.openxmlformats.org/officeDocument/2006/relationships/hyperlink" Target="https://www.ncbi.nlm.nih.gov/pmc/articles/PMC3458527/"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71C7A01-0142-F64E-81C0-83274591EF14}"/>
              </a:ext>
            </a:extLst>
          </p:cNvPr>
          <p:cNvSpPr txBox="1"/>
          <p:nvPr/>
        </p:nvSpPr>
        <p:spPr>
          <a:xfrm>
            <a:off x="677916" y="536028"/>
            <a:ext cx="10836167" cy="4662815"/>
          </a:xfrm>
          <a:prstGeom prst="rect">
            <a:avLst/>
          </a:prstGeom>
          <a:noFill/>
        </p:spPr>
        <p:txBody>
          <a:bodyPr wrap="square" rtlCol="0">
            <a:spAutoFit/>
          </a:bodyPr>
          <a:lstStyle/>
          <a:p>
            <a:pPr>
              <a:lnSpc>
                <a:spcPct val="90000"/>
              </a:lnSpc>
            </a:pP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RNA-seq analysis reveals an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early iron deficiency response </a:t>
            </a: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in a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zebrafish model</a:t>
            </a:r>
            <a:r>
              <a:rPr lang="en-AU" sz="6600" b="1" dirty="0">
                <a:solidFill>
                  <a:srgbClr val="E99A85"/>
                </a:solidFill>
                <a:latin typeface="Graphik Web" panose="020B0503030202060203" pitchFamily="34" charset="77"/>
                <a:ea typeface="Helvetica Neue" panose="02000503000000020004" pitchFamily="2" charset="0"/>
                <a:cs typeface="Helvetica Neue" panose="02000503000000020004" pitchFamily="2" charset="0"/>
              </a:rPr>
              <a:t> </a:t>
            </a: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of</a:t>
            </a:r>
            <a:r>
              <a:rPr lang="en-AU" sz="6600" b="1" dirty="0">
                <a:solidFill>
                  <a:srgbClr val="E99A85"/>
                </a:solidFill>
                <a:latin typeface="Graphik Web" panose="020B0503030202060203" pitchFamily="34" charset="77"/>
                <a:ea typeface="Helvetica Neue" panose="02000503000000020004" pitchFamily="2" charset="0"/>
                <a:cs typeface="Helvetica Neue" panose="02000503000000020004" pitchFamily="2" charset="0"/>
              </a:rPr>
              <a:t>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familial Alzheimer’s disease</a:t>
            </a:r>
            <a:endParaRPr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endParaRPr>
          </a:p>
        </p:txBody>
      </p:sp>
      <p:sp>
        <p:nvSpPr>
          <p:cNvPr id="7" name="TextBox 6">
            <a:extLst>
              <a:ext uri="{FF2B5EF4-FFF2-40B4-BE49-F238E27FC236}">
                <a16:creationId xmlns:a16="http://schemas.microsoft.com/office/drawing/2014/main" id="{171AE0F1-3C6B-1949-9091-8CDC7D58BBE6}"/>
              </a:ext>
            </a:extLst>
          </p:cNvPr>
          <p:cNvSpPr txBox="1"/>
          <p:nvPr/>
        </p:nvSpPr>
        <p:spPr>
          <a:xfrm>
            <a:off x="677916" y="5470634"/>
            <a:ext cx="10120078" cy="523220"/>
          </a:xfrm>
          <a:prstGeom prst="rect">
            <a:avLst/>
          </a:prstGeom>
          <a:noFill/>
        </p:spPr>
        <p:txBody>
          <a:bodyPr wrap="none" rtlCol="0">
            <a:spAutoFit/>
          </a:bodyPr>
          <a:lstStyle/>
          <a:p>
            <a:r>
              <a:rPr lang="en-AU" sz="2800" b="1" dirty="0">
                <a:solidFill>
                  <a:srgbClr val="FFFF00"/>
                </a:solidFill>
                <a:latin typeface="Graphik Web" panose="020B0503030202060203" pitchFamily="34" charset="77"/>
                <a:ea typeface="Helvetica Neue Light" panose="02000403000000020004" pitchFamily="2" charset="0"/>
              </a:rPr>
              <a:t>Nhi Hin</a:t>
            </a:r>
            <a:r>
              <a:rPr lang="en-AU" sz="2800" dirty="0">
                <a:solidFill>
                  <a:srgbClr val="FFFF00"/>
                </a:solidFill>
                <a:latin typeface="Graphik Web Extralight" panose="020B0303030202060203" pitchFamily="34" charset="77"/>
                <a:ea typeface="Helvetica Neue Light" panose="02000403000000020004" pitchFamily="2" charset="0"/>
              </a:rPr>
              <a:t>, Morgan Newman, Stephen Pederson, Michael Lardelli</a:t>
            </a:r>
            <a:endParaRPr sz="2800" dirty="0">
              <a:solidFill>
                <a:srgbClr val="FFFF00"/>
              </a:solidFill>
              <a:latin typeface="Graphik Web Extralight" panose="020B0303030202060203" pitchFamily="34" charset="77"/>
              <a:ea typeface="Helvetica Neue Light" panose="02000403000000020004" pitchFamily="2" charset="0"/>
            </a:endParaRPr>
          </a:p>
        </p:txBody>
      </p:sp>
    </p:spTree>
    <p:extLst>
      <p:ext uri="{BB962C8B-B14F-4D97-AF65-F5344CB8AC3E}">
        <p14:creationId xmlns:p14="http://schemas.microsoft.com/office/powerpoint/2010/main" val="869155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Properties of predicted IRE genes</a:t>
            </a:r>
          </a:p>
        </p:txBody>
      </p:sp>
    </p:spTree>
    <p:extLst>
      <p:ext uri="{BB962C8B-B14F-4D97-AF65-F5344CB8AC3E}">
        <p14:creationId xmlns:p14="http://schemas.microsoft.com/office/powerpoint/2010/main" val="7289853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1B3576-45F4-EF4C-B78F-2A868E367BA2}"/>
              </a:ext>
            </a:extLst>
          </p:cNvPr>
          <p:cNvSpPr txBox="1"/>
          <p:nvPr/>
        </p:nvSpPr>
        <p:spPr>
          <a:xfrm>
            <a:off x="540719" y="518047"/>
            <a:ext cx="3709309" cy="6118598"/>
          </a:xfrm>
          <a:prstGeom prst="rect">
            <a:avLst/>
          </a:prstGeom>
          <a:noFill/>
        </p:spPr>
        <p:txBody>
          <a:bodyPr wrap="square" rtlCol="0">
            <a:spAutoFit/>
          </a:bodyPr>
          <a:lstStyle/>
          <a:p>
            <a:r>
              <a:rPr lang="en-AU" sz="2800" b="1" noProof="1">
                <a:solidFill>
                  <a:srgbClr val="E8461E"/>
                </a:solidFill>
                <a:latin typeface="Graphik Web" panose="020B0503030202060203" pitchFamily="34" charset="77"/>
              </a:rPr>
              <a:t>Top MSigDB genesets enriched in predicted </a:t>
            </a:r>
            <a:br>
              <a:rPr lang="en-AU" sz="2800" b="1" noProof="1">
                <a:solidFill>
                  <a:srgbClr val="E8461E"/>
                </a:solidFill>
                <a:latin typeface="Graphik Web" panose="020B0503030202060203" pitchFamily="34" charset="77"/>
              </a:rPr>
            </a:br>
            <a:r>
              <a:rPr lang="en-AU" sz="2800" b="1" noProof="1">
                <a:solidFill>
                  <a:srgbClr val="E8461E"/>
                </a:solidFill>
                <a:latin typeface="Graphik Web" panose="020B0503030202060203" pitchFamily="34" charset="77"/>
              </a:rPr>
              <a:t>IRE genes</a:t>
            </a:r>
          </a:p>
          <a:p>
            <a:endParaRPr lang="en-AU" sz="1050" b="1" noProof="1">
              <a:solidFill>
                <a:srgbClr val="E8461E"/>
              </a:solidFill>
              <a:latin typeface="Graphik Web" panose="020B0503030202060203" pitchFamily="34" charset="77"/>
            </a:endParaRPr>
          </a:p>
          <a:p>
            <a:pPr>
              <a:lnSpc>
                <a:spcPct val="130000"/>
              </a:lnSpc>
            </a:pPr>
            <a:r>
              <a:rPr lang="en-AU" sz="1600" noProof="1">
                <a:latin typeface="Graphik Web" panose="020B0503030202060203" pitchFamily="34" charset="77"/>
              </a:rPr>
              <a:t>Genesets in selected MSigDB gene collections (Hallmark Genesets; Curated Genesets C2; Motif genesets C3; GO Genesets C5) were tested for enrichment in the predicted IRE genes (either both 3’ and 5’ IREs; 3’ IREs only; or 5’ IREs only) using </a:t>
            </a:r>
            <a:r>
              <a:rPr lang="en-AU" sz="1600" i="1" noProof="1">
                <a:latin typeface="Graphik Web" panose="020B0503030202060203" pitchFamily="34" charset="77"/>
              </a:rPr>
              <a:t>fry</a:t>
            </a:r>
            <a:r>
              <a:rPr lang="en-AU" sz="1600" noProof="1">
                <a:latin typeface="Graphik Web" panose="020B0503030202060203" pitchFamily="34" charset="77"/>
              </a:rPr>
              <a:t>, </a:t>
            </a:r>
            <a:r>
              <a:rPr lang="en-AU" sz="1600" i="1" noProof="1">
                <a:latin typeface="Graphik Web" panose="020B0503030202060203" pitchFamily="34" charset="77"/>
              </a:rPr>
              <a:t>fgsea</a:t>
            </a:r>
            <a:r>
              <a:rPr lang="en-AU" sz="1600" noProof="1">
                <a:latin typeface="Graphik Web" panose="020B0503030202060203" pitchFamily="34" charset="77"/>
              </a:rPr>
              <a:t>, and </a:t>
            </a:r>
            <a:r>
              <a:rPr lang="en-AU" sz="1600" i="1" noProof="1">
                <a:latin typeface="Graphik Web" panose="020B0503030202060203" pitchFamily="34" charset="77"/>
              </a:rPr>
              <a:t>camera</a:t>
            </a:r>
            <a:r>
              <a:rPr lang="en-AU" sz="1600" noProof="1">
                <a:latin typeface="Graphik Web" panose="020B0503030202060203" pitchFamily="34" charset="77"/>
              </a:rPr>
              <a:t>. FDR correction was used to adjust for multiple testing and genesets with FDR-adjusted </a:t>
            </a:r>
            <a:r>
              <a:rPr lang="en-AU" sz="1600" i="1" noProof="1">
                <a:latin typeface="Graphik Web" panose="020B0503030202060203" pitchFamily="34" charset="77"/>
              </a:rPr>
              <a:t>p</a:t>
            </a:r>
            <a:r>
              <a:rPr lang="en-AU" sz="1600" noProof="1">
                <a:latin typeface="Graphik Web" panose="020B0503030202060203" pitchFamily="34" charset="77"/>
              </a:rPr>
              <a:t> &lt; 0.1 were retained in the plot.  </a:t>
            </a:r>
            <a:endParaRPr lang="en-AU" sz="1600" b="1" noProof="1">
              <a:latin typeface="Graphik Web" panose="020B0503030202060203" pitchFamily="34" charset="77"/>
            </a:endParaRPr>
          </a:p>
          <a:p>
            <a:endParaRPr lang="en-AU" b="1" noProof="1">
              <a:solidFill>
                <a:srgbClr val="E8461E"/>
              </a:solidFill>
              <a:latin typeface="Graphik Web" panose="020B0503030202060203" pitchFamily="34" charset="77"/>
            </a:endParaRPr>
          </a:p>
        </p:txBody>
      </p:sp>
      <p:sp>
        <p:nvSpPr>
          <p:cNvPr id="3" name="rc5">
            <a:extLst>
              <a:ext uri="{FF2B5EF4-FFF2-40B4-BE49-F238E27FC236}">
                <a16:creationId xmlns:a16="http://schemas.microsoft.com/office/drawing/2014/main" id="{4E1F1031-B1C1-954F-9C04-D9C0294FD1E4}"/>
              </a:ext>
            </a:extLst>
          </p:cNvPr>
          <p:cNvSpPr/>
          <p:nvPr/>
        </p:nvSpPr>
        <p:spPr>
          <a:xfrm>
            <a:off x="6096000" y="1638849"/>
            <a:ext cx="5114717" cy="3580302"/>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 name="pl6">
            <a:extLst>
              <a:ext uri="{FF2B5EF4-FFF2-40B4-BE49-F238E27FC236}">
                <a16:creationId xmlns:a16="http://schemas.microsoft.com/office/drawing/2014/main" id="{C1949BB0-62C8-C242-A521-9612AAA068BF}"/>
              </a:ext>
            </a:extLst>
          </p:cNvPr>
          <p:cNvSpPr/>
          <p:nvPr/>
        </p:nvSpPr>
        <p:spPr>
          <a:xfrm>
            <a:off x="7019796"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 name="pl7">
            <a:extLst>
              <a:ext uri="{FF2B5EF4-FFF2-40B4-BE49-F238E27FC236}">
                <a16:creationId xmlns:a16="http://schemas.microsoft.com/office/drawing/2014/main" id="{A1B7C18F-89E8-5F4E-8563-0135F870972E}"/>
              </a:ext>
            </a:extLst>
          </p:cNvPr>
          <p:cNvSpPr/>
          <p:nvPr/>
        </p:nvSpPr>
        <p:spPr>
          <a:xfrm>
            <a:off x="8402414"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pl8">
            <a:extLst>
              <a:ext uri="{FF2B5EF4-FFF2-40B4-BE49-F238E27FC236}">
                <a16:creationId xmlns:a16="http://schemas.microsoft.com/office/drawing/2014/main" id="{6CBB7E0B-7527-EB45-8CB0-BE08FD1B0A9A}"/>
              </a:ext>
            </a:extLst>
          </p:cNvPr>
          <p:cNvSpPr/>
          <p:nvPr/>
        </p:nvSpPr>
        <p:spPr>
          <a:xfrm>
            <a:off x="9785031"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 name="pl9">
            <a:extLst>
              <a:ext uri="{FF2B5EF4-FFF2-40B4-BE49-F238E27FC236}">
                <a16:creationId xmlns:a16="http://schemas.microsoft.com/office/drawing/2014/main" id="{4D69CBFE-F5DB-334F-A428-44A8C2C00A1C}"/>
              </a:ext>
            </a:extLst>
          </p:cNvPr>
          <p:cNvSpPr/>
          <p:nvPr/>
        </p:nvSpPr>
        <p:spPr>
          <a:xfrm>
            <a:off x="11167649"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 name="pl10">
            <a:extLst>
              <a:ext uri="{FF2B5EF4-FFF2-40B4-BE49-F238E27FC236}">
                <a16:creationId xmlns:a16="http://schemas.microsoft.com/office/drawing/2014/main" id="{BDBFF7F0-ABA1-4743-B917-986F73730033}"/>
              </a:ext>
            </a:extLst>
          </p:cNvPr>
          <p:cNvSpPr/>
          <p:nvPr/>
        </p:nvSpPr>
        <p:spPr>
          <a:xfrm>
            <a:off x="6096000" y="509425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pl11">
            <a:extLst>
              <a:ext uri="{FF2B5EF4-FFF2-40B4-BE49-F238E27FC236}">
                <a16:creationId xmlns:a16="http://schemas.microsoft.com/office/drawing/2014/main" id="{7B941218-D7BB-1A41-BADF-346D3E6557A6}"/>
              </a:ext>
            </a:extLst>
          </p:cNvPr>
          <p:cNvSpPr/>
          <p:nvPr/>
        </p:nvSpPr>
        <p:spPr>
          <a:xfrm>
            <a:off x="6096000" y="4886099"/>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 name="pl12">
            <a:extLst>
              <a:ext uri="{FF2B5EF4-FFF2-40B4-BE49-F238E27FC236}">
                <a16:creationId xmlns:a16="http://schemas.microsoft.com/office/drawing/2014/main" id="{43F333E0-E42B-4F4D-8FDF-F28B94FD0203}"/>
              </a:ext>
            </a:extLst>
          </p:cNvPr>
          <p:cNvSpPr/>
          <p:nvPr/>
        </p:nvSpPr>
        <p:spPr>
          <a:xfrm>
            <a:off x="6096000" y="4677942"/>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 name="pl13">
            <a:extLst>
              <a:ext uri="{FF2B5EF4-FFF2-40B4-BE49-F238E27FC236}">
                <a16:creationId xmlns:a16="http://schemas.microsoft.com/office/drawing/2014/main" id="{8D3957EF-CD97-1344-8DB7-9F1BE36676F9}"/>
              </a:ext>
            </a:extLst>
          </p:cNvPr>
          <p:cNvSpPr/>
          <p:nvPr/>
        </p:nvSpPr>
        <p:spPr>
          <a:xfrm>
            <a:off x="6096000" y="4469785"/>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pl14">
            <a:extLst>
              <a:ext uri="{FF2B5EF4-FFF2-40B4-BE49-F238E27FC236}">
                <a16:creationId xmlns:a16="http://schemas.microsoft.com/office/drawing/2014/main" id="{CB8CAF7E-E554-0947-91EE-8191D799F14B}"/>
              </a:ext>
            </a:extLst>
          </p:cNvPr>
          <p:cNvSpPr/>
          <p:nvPr/>
        </p:nvSpPr>
        <p:spPr>
          <a:xfrm>
            <a:off x="6096000" y="4261628"/>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pl15">
            <a:extLst>
              <a:ext uri="{FF2B5EF4-FFF2-40B4-BE49-F238E27FC236}">
                <a16:creationId xmlns:a16="http://schemas.microsoft.com/office/drawing/2014/main" id="{1C4D3DC5-199D-1E46-BEF8-6B9F49B147BE}"/>
              </a:ext>
            </a:extLst>
          </p:cNvPr>
          <p:cNvSpPr/>
          <p:nvPr/>
        </p:nvSpPr>
        <p:spPr>
          <a:xfrm>
            <a:off x="6096000" y="4053471"/>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pl16">
            <a:extLst>
              <a:ext uri="{FF2B5EF4-FFF2-40B4-BE49-F238E27FC236}">
                <a16:creationId xmlns:a16="http://schemas.microsoft.com/office/drawing/2014/main" id="{C4575524-E393-FB44-AF62-3C04AB31137B}"/>
              </a:ext>
            </a:extLst>
          </p:cNvPr>
          <p:cNvSpPr/>
          <p:nvPr/>
        </p:nvSpPr>
        <p:spPr>
          <a:xfrm>
            <a:off x="6096000" y="384531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pl17">
            <a:extLst>
              <a:ext uri="{FF2B5EF4-FFF2-40B4-BE49-F238E27FC236}">
                <a16:creationId xmlns:a16="http://schemas.microsoft.com/office/drawing/2014/main" id="{558B18DD-3AD2-DE43-A9C3-229C4DCA9CB8}"/>
              </a:ext>
            </a:extLst>
          </p:cNvPr>
          <p:cNvSpPr/>
          <p:nvPr/>
        </p:nvSpPr>
        <p:spPr>
          <a:xfrm>
            <a:off x="6096000" y="363715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pl18">
            <a:extLst>
              <a:ext uri="{FF2B5EF4-FFF2-40B4-BE49-F238E27FC236}">
                <a16:creationId xmlns:a16="http://schemas.microsoft.com/office/drawing/2014/main" id="{D27F150E-0C64-9D47-9EDC-29F0A723C5EF}"/>
              </a:ext>
            </a:extLst>
          </p:cNvPr>
          <p:cNvSpPr/>
          <p:nvPr/>
        </p:nvSpPr>
        <p:spPr>
          <a:xfrm>
            <a:off x="6096000" y="342900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pl19">
            <a:extLst>
              <a:ext uri="{FF2B5EF4-FFF2-40B4-BE49-F238E27FC236}">
                <a16:creationId xmlns:a16="http://schemas.microsoft.com/office/drawing/2014/main" id="{D0F6859B-12C5-F942-B2F6-A800BF9974DA}"/>
              </a:ext>
            </a:extLst>
          </p:cNvPr>
          <p:cNvSpPr/>
          <p:nvPr/>
        </p:nvSpPr>
        <p:spPr>
          <a:xfrm>
            <a:off x="6096000" y="322084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pl20">
            <a:extLst>
              <a:ext uri="{FF2B5EF4-FFF2-40B4-BE49-F238E27FC236}">
                <a16:creationId xmlns:a16="http://schemas.microsoft.com/office/drawing/2014/main" id="{DD5D46A9-F46B-6B46-BE27-A8F9833ABFBD}"/>
              </a:ext>
            </a:extLst>
          </p:cNvPr>
          <p:cNvSpPr/>
          <p:nvPr/>
        </p:nvSpPr>
        <p:spPr>
          <a:xfrm>
            <a:off x="6096000" y="301268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 name="pl21">
            <a:extLst>
              <a:ext uri="{FF2B5EF4-FFF2-40B4-BE49-F238E27FC236}">
                <a16:creationId xmlns:a16="http://schemas.microsoft.com/office/drawing/2014/main" id="{5803826B-6A7D-6A46-90FB-AD4B423071D5}"/>
              </a:ext>
            </a:extLst>
          </p:cNvPr>
          <p:cNvSpPr/>
          <p:nvPr/>
        </p:nvSpPr>
        <p:spPr>
          <a:xfrm>
            <a:off x="6096000" y="2804528"/>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 name="pl22">
            <a:extLst>
              <a:ext uri="{FF2B5EF4-FFF2-40B4-BE49-F238E27FC236}">
                <a16:creationId xmlns:a16="http://schemas.microsoft.com/office/drawing/2014/main" id="{1EBCAEF5-D103-5546-8CCF-352613EC2C40}"/>
              </a:ext>
            </a:extLst>
          </p:cNvPr>
          <p:cNvSpPr/>
          <p:nvPr/>
        </p:nvSpPr>
        <p:spPr>
          <a:xfrm>
            <a:off x="6096000" y="2596371"/>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 name="pl23">
            <a:extLst>
              <a:ext uri="{FF2B5EF4-FFF2-40B4-BE49-F238E27FC236}">
                <a16:creationId xmlns:a16="http://schemas.microsoft.com/office/drawing/2014/main" id="{AF5A60D4-3DF4-2D43-B71F-A53703FE34E5}"/>
              </a:ext>
            </a:extLst>
          </p:cNvPr>
          <p:cNvSpPr/>
          <p:nvPr/>
        </p:nvSpPr>
        <p:spPr>
          <a:xfrm>
            <a:off x="6096000" y="238821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 name="pl24">
            <a:extLst>
              <a:ext uri="{FF2B5EF4-FFF2-40B4-BE49-F238E27FC236}">
                <a16:creationId xmlns:a16="http://schemas.microsoft.com/office/drawing/2014/main" id="{B55AE96C-266F-7849-A2B0-7C1D95521BF1}"/>
              </a:ext>
            </a:extLst>
          </p:cNvPr>
          <p:cNvSpPr/>
          <p:nvPr/>
        </p:nvSpPr>
        <p:spPr>
          <a:xfrm>
            <a:off x="6096000" y="218005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pl25">
            <a:extLst>
              <a:ext uri="{FF2B5EF4-FFF2-40B4-BE49-F238E27FC236}">
                <a16:creationId xmlns:a16="http://schemas.microsoft.com/office/drawing/2014/main" id="{72AD738F-0F17-0F44-9630-E09C5399F4A8}"/>
              </a:ext>
            </a:extLst>
          </p:cNvPr>
          <p:cNvSpPr/>
          <p:nvPr/>
        </p:nvSpPr>
        <p:spPr>
          <a:xfrm>
            <a:off x="6096000" y="197190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 name="pl26">
            <a:extLst>
              <a:ext uri="{FF2B5EF4-FFF2-40B4-BE49-F238E27FC236}">
                <a16:creationId xmlns:a16="http://schemas.microsoft.com/office/drawing/2014/main" id="{D2E015E5-548D-B546-A2AB-7BB6693D7BBF}"/>
              </a:ext>
            </a:extLst>
          </p:cNvPr>
          <p:cNvSpPr/>
          <p:nvPr/>
        </p:nvSpPr>
        <p:spPr>
          <a:xfrm>
            <a:off x="6096000" y="176374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 name="pl27">
            <a:extLst>
              <a:ext uri="{FF2B5EF4-FFF2-40B4-BE49-F238E27FC236}">
                <a16:creationId xmlns:a16="http://schemas.microsoft.com/office/drawing/2014/main" id="{C4E9AAB1-F8F9-6D49-A4A8-FAFDC397DA4B}"/>
              </a:ext>
            </a:extLst>
          </p:cNvPr>
          <p:cNvSpPr/>
          <p:nvPr/>
        </p:nvSpPr>
        <p:spPr>
          <a:xfrm>
            <a:off x="6328487"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 name="pl28">
            <a:extLst>
              <a:ext uri="{FF2B5EF4-FFF2-40B4-BE49-F238E27FC236}">
                <a16:creationId xmlns:a16="http://schemas.microsoft.com/office/drawing/2014/main" id="{0EA09B8B-4BCA-7C4B-8970-A24B3C3A8922}"/>
              </a:ext>
            </a:extLst>
          </p:cNvPr>
          <p:cNvSpPr/>
          <p:nvPr/>
        </p:nvSpPr>
        <p:spPr>
          <a:xfrm>
            <a:off x="7711105"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pl29">
            <a:extLst>
              <a:ext uri="{FF2B5EF4-FFF2-40B4-BE49-F238E27FC236}">
                <a16:creationId xmlns:a16="http://schemas.microsoft.com/office/drawing/2014/main" id="{32403BDD-321A-E948-B844-A7CE1B176313}"/>
              </a:ext>
            </a:extLst>
          </p:cNvPr>
          <p:cNvSpPr/>
          <p:nvPr/>
        </p:nvSpPr>
        <p:spPr>
          <a:xfrm>
            <a:off x="9093722"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 name="pl30">
            <a:extLst>
              <a:ext uri="{FF2B5EF4-FFF2-40B4-BE49-F238E27FC236}">
                <a16:creationId xmlns:a16="http://schemas.microsoft.com/office/drawing/2014/main" id="{8CE70E88-46B0-F94E-AD2F-27A3E997EE79}"/>
              </a:ext>
            </a:extLst>
          </p:cNvPr>
          <p:cNvSpPr/>
          <p:nvPr/>
        </p:nvSpPr>
        <p:spPr>
          <a:xfrm>
            <a:off x="10476340"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rc31">
            <a:extLst>
              <a:ext uri="{FF2B5EF4-FFF2-40B4-BE49-F238E27FC236}">
                <a16:creationId xmlns:a16="http://schemas.microsoft.com/office/drawing/2014/main" id="{DB7728CE-4A26-2142-9FBF-87294FC71958}"/>
              </a:ext>
            </a:extLst>
          </p:cNvPr>
          <p:cNvSpPr/>
          <p:nvPr/>
        </p:nvSpPr>
        <p:spPr>
          <a:xfrm>
            <a:off x="6328487" y="5000586"/>
            <a:ext cx="0"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 name="rc32">
            <a:extLst>
              <a:ext uri="{FF2B5EF4-FFF2-40B4-BE49-F238E27FC236}">
                <a16:creationId xmlns:a16="http://schemas.microsoft.com/office/drawing/2014/main" id="{2839C0C1-0B3E-DD4C-B588-9954DBF96E2C}"/>
              </a:ext>
            </a:extLst>
          </p:cNvPr>
          <p:cNvSpPr/>
          <p:nvPr/>
        </p:nvSpPr>
        <p:spPr>
          <a:xfrm>
            <a:off x="6328487" y="5000586"/>
            <a:ext cx="543369"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 name="rc33">
            <a:extLst>
              <a:ext uri="{FF2B5EF4-FFF2-40B4-BE49-F238E27FC236}">
                <a16:creationId xmlns:a16="http://schemas.microsoft.com/office/drawing/2014/main" id="{96A63DD0-95FE-F94D-AFED-D38E2C1EB0D8}"/>
              </a:ext>
            </a:extLst>
          </p:cNvPr>
          <p:cNvSpPr/>
          <p:nvPr/>
        </p:nvSpPr>
        <p:spPr>
          <a:xfrm>
            <a:off x="6871856" y="5000586"/>
            <a:ext cx="166881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 name="rc34">
            <a:extLst>
              <a:ext uri="{FF2B5EF4-FFF2-40B4-BE49-F238E27FC236}">
                <a16:creationId xmlns:a16="http://schemas.microsoft.com/office/drawing/2014/main" id="{E167C103-3762-BB47-8D60-D42DE07CAF65}"/>
              </a:ext>
            </a:extLst>
          </p:cNvPr>
          <p:cNvSpPr/>
          <p:nvPr/>
        </p:nvSpPr>
        <p:spPr>
          <a:xfrm>
            <a:off x="6328487" y="4792429"/>
            <a:ext cx="0"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rc35">
            <a:extLst>
              <a:ext uri="{FF2B5EF4-FFF2-40B4-BE49-F238E27FC236}">
                <a16:creationId xmlns:a16="http://schemas.microsoft.com/office/drawing/2014/main" id="{B8EC7BFC-2BA2-7C45-A54E-4B6580F3ED68}"/>
              </a:ext>
            </a:extLst>
          </p:cNvPr>
          <p:cNvSpPr/>
          <p:nvPr/>
        </p:nvSpPr>
        <p:spPr>
          <a:xfrm>
            <a:off x="6328487" y="4792429"/>
            <a:ext cx="677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 name="rc36">
            <a:extLst>
              <a:ext uri="{FF2B5EF4-FFF2-40B4-BE49-F238E27FC236}">
                <a16:creationId xmlns:a16="http://schemas.microsoft.com/office/drawing/2014/main" id="{F573B9C7-9406-6640-A64B-642BF80EE875}"/>
              </a:ext>
            </a:extLst>
          </p:cNvPr>
          <p:cNvSpPr/>
          <p:nvPr/>
        </p:nvSpPr>
        <p:spPr>
          <a:xfrm>
            <a:off x="6396236" y="4792429"/>
            <a:ext cx="14655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rc37">
            <a:extLst>
              <a:ext uri="{FF2B5EF4-FFF2-40B4-BE49-F238E27FC236}">
                <a16:creationId xmlns:a16="http://schemas.microsoft.com/office/drawing/2014/main" id="{A3A5078E-2B76-8A4E-9FA0-B50CBA36BCB5}"/>
              </a:ext>
            </a:extLst>
          </p:cNvPr>
          <p:cNvSpPr/>
          <p:nvPr/>
        </p:nvSpPr>
        <p:spPr>
          <a:xfrm>
            <a:off x="6328487" y="4584272"/>
            <a:ext cx="1935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 name="rc38">
            <a:extLst>
              <a:ext uri="{FF2B5EF4-FFF2-40B4-BE49-F238E27FC236}">
                <a16:creationId xmlns:a16="http://schemas.microsoft.com/office/drawing/2014/main" id="{EDD41AC7-C7E0-DC48-918E-69ECE0D41A06}"/>
              </a:ext>
            </a:extLst>
          </p:cNvPr>
          <p:cNvSpPr/>
          <p:nvPr/>
        </p:nvSpPr>
        <p:spPr>
          <a:xfrm>
            <a:off x="6347843" y="4584272"/>
            <a:ext cx="41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 name="rc39">
            <a:extLst>
              <a:ext uri="{FF2B5EF4-FFF2-40B4-BE49-F238E27FC236}">
                <a16:creationId xmlns:a16="http://schemas.microsoft.com/office/drawing/2014/main" id="{FDF892AD-DC0B-B54C-BA4F-CFB732D20FDB}"/>
              </a:ext>
            </a:extLst>
          </p:cNvPr>
          <p:cNvSpPr/>
          <p:nvPr/>
        </p:nvSpPr>
        <p:spPr>
          <a:xfrm>
            <a:off x="6351992" y="4584272"/>
            <a:ext cx="6913"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 name="rc40">
            <a:extLst>
              <a:ext uri="{FF2B5EF4-FFF2-40B4-BE49-F238E27FC236}">
                <a16:creationId xmlns:a16="http://schemas.microsoft.com/office/drawing/2014/main" id="{6F316053-C0D8-5141-8006-F440543A0D2B}"/>
              </a:ext>
            </a:extLst>
          </p:cNvPr>
          <p:cNvSpPr/>
          <p:nvPr/>
        </p:nvSpPr>
        <p:spPr>
          <a:xfrm>
            <a:off x="6328487" y="4376115"/>
            <a:ext cx="123329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 name="rc41">
            <a:extLst>
              <a:ext uri="{FF2B5EF4-FFF2-40B4-BE49-F238E27FC236}">
                <a16:creationId xmlns:a16="http://schemas.microsoft.com/office/drawing/2014/main" id="{53BE4C86-824A-E64D-9C2F-EF572C62D3A8}"/>
              </a:ext>
            </a:extLst>
          </p:cNvPr>
          <p:cNvSpPr/>
          <p:nvPr/>
        </p:nvSpPr>
        <p:spPr>
          <a:xfrm>
            <a:off x="7561782" y="4376115"/>
            <a:ext cx="4147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 name="rc42">
            <a:extLst>
              <a:ext uri="{FF2B5EF4-FFF2-40B4-BE49-F238E27FC236}">
                <a16:creationId xmlns:a16="http://schemas.microsoft.com/office/drawing/2014/main" id="{76B34B56-5C8B-2449-8CA9-6A2DD46F365A}"/>
              </a:ext>
            </a:extLst>
          </p:cNvPr>
          <p:cNvSpPr/>
          <p:nvPr/>
        </p:nvSpPr>
        <p:spPr>
          <a:xfrm>
            <a:off x="7603260" y="4376115"/>
            <a:ext cx="10231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 name="rc43">
            <a:extLst>
              <a:ext uri="{FF2B5EF4-FFF2-40B4-BE49-F238E27FC236}">
                <a16:creationId xmlns:a16="http://schemas.microsoft.com/office/drawing/2014/main" id="{0C914501-C24A-6946-B5CD-E45F92B07F80}"/>
              </a:ext>
            </a:extLst>
          </p:cNvPr>
          <p:cNvSpPr/>
          <p:nvPr/>
        </p:nvSpPr>
        <p:spPr>
          <a:xfrm>
            <a:off x="6328487" y="4167958"/>
            <a:ext cx="2288232"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 name="rc44">
            <a:extLst>
              <a:ext uri="{FF2B5EF4-FFF2-40B4-BE49-F238E27FC236}">
                <a16:creationId xmlns:a16="http://schemas.microsoft.com/office/drawing/2014/main" id="{728C8BD1-47B3-8C4D-ACFE-26E7443B8E44}"/>
              </a:ext>
            </a:extLst>
          </p:cNvPr>
          <p:cNvSpPr/>
          <p:nvPr/>
        </p:nvSpPr>
        <p:spPr>
          <a:xfrm>
            <a:off x="8616720" y="4167958"/>
            <a:ext cx="66365"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 name="rc45">
            <a:extLst>
              <a:ext uri="{FF2B5EF4-FFF2-40B4-BE49-F238E27FC236}">
                <a16:creationId xmlns:a16="http://schemas.microsoft.com/office/drawing/2014/main" id="{412B367A-CF85-9E44-9BBD-B1CE25C9866B}"/>
              </a:ext>
            </a:extLst>
          </p:cNvPr>
          <p:cNvSpPr/>
          <p:nvPr/>
        </p:nvSpPr>
        <p:spPr>
          <a:xfrm>
            <a:off x="8683085" y="4167958"/>
            <a:ext cx="16729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4" name="rc46">
            <a:extLst>
              <a:ext uri="{FF2B5EF4-FFF2-40B4-BE49-F238E27FC236}">
                <a16:creationId xmlns:a16="http://schemas.microsoft.com/office/drawing/2014/main" id="{1B12FFF1-D5C5-2F43-B584-4A2B6FB759B2}"/>
              </a:ext>
            </a:extLst>
          </p:cNvPr>
          <p:cNvSpPr/>
          <p:nvPr/>
        </p:nvSpPr>
        <p:spPr>
          <a:xfrm>
            <a:off x="6328487" y="3959800"/>
            <a:ext cx="4009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 name="rc47">
            <a:extLst>
              <a:ext uri="{FF2B5EF4-FFF2-40B4-BE49-F238E27FC236}">
                <a16:creationId xmlns:a16="http://schemas.microsoft.com/office/drawing/2014/main" id="{E3631624-D61E-3B47-9649-5404A3D276BC}"/>
              </a:ext>
            </a:extLst>
          </p:cNvPr>
          <p:cNvSpPr/>
          <p:nvPr/>
        </p:nvSpPr>
        <p:spPr>
          <a:xfrm>
            <a:off x="6368583" y="3959800"/>
            <a:ext cx="8295"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 name="rc48">
            <a:extLst>
              <a:ext uri="{FF2B5EF4-FFF2-40B4-BE49-F238E27FC236}">
                <a16:creationId xmlns:a16="http://schemas.microsoft.com/office/drawing/2014/main" id="{D88154EC-C86A-C24F-A2B0-02CF3821F8C6}"/>
              </a:ext>
            </a:extLst>
          </p:cNvPr>
          <p:cNvSpPr/>
          <p:nvPr/>
        </p:nvSpPr>
        <p:spPr>
          <a:xfrm>
            <a:off x="6376879" y="3959800"/>
            <a:ext cx="2765"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 name="rc49">
            <a:extLst>
              <a:ext uri="{FF2B5EF4-FFF2-40B4-BE49-F238E27FC236}">
                <a16:creationId xmlns:a16="http://schemas.microsoft.com/office/drawing/2014/main" id="{F28EDB05-5558-884F-9B94-AAF7621A1FCC}"/>
              </a:ext>
            </a:extLst>
          </p:cNvPr>
          <p:cNvSpPr/>
          <p:nvPr/>
        </p:nvSpPr>
        <p:spPr>
          <a:xfrm>
            <a:off x="6328487" y="3751643"/>
            <a:ext cx="345654"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 name="rc50">
            <a:extLst>
              <a:ext uri="{FF2B5EF4-FFF2-40B4-BE49-F238E27FC236}">
                <a16:creationId xmlns:a16="http://schemas.microsoft.com/office/drawing/2014/main" id="{ED37728E-A91B-6B4B-AB3C-B5A089704C08}"/>
              </a:ext>
            </a:extLst>
          </p:cNvPr>
          <p:cNvSpPr/>
          <p:nvPr/>
        </p:nvSpPr>
        <p:spPr>
          <a:xfrm>
            <a:off x="6674142" y="3751643"/>
            <a:ext cx="23504"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 name="rc51">
            <a:extLst>
              <a:ext uri="{FF2B5EF4-FFF2-40B4-BE49-F238E27FC236}">
                <a16:creationId xmlns:a16="http://schemas.microsoft.com/office/drawing/2014/main" id="{EBDB8B3E-E07E-9848-B092-7BA3A46C42D7}"/>
              </a:ext>
            </a:extLst>
          </p:cNvPr>
          <p:cNvSpPr/>
          <p:nvPr/>
        </p:nvSpPr>
        <p:spPr>
          <a:xfrm>
            <a:off x="6697646" y="3751643"/>
            <a:ext cx="26270"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 name="rc52">
            <a:extLst>
              <a:ext uri="{FF2B5EF4-FFF2-40B4-BE49-F238E27FC236}">
                <a16:creationId xmlns:a16="http://schemas.microsoft.com/office/drawing/2014/main" id="{7A6E24C2-9E2F-354D-B7B5-0661F9BF6445}"/>
              </a:ext>
            </a:extLst>
          </p:cNvPr>
          <p:cNvSpPr/>
          <p:nvPr/>
        </p:nvSpPr>
        <p:spPr>
          <a:xfrm>
            <a:off x="6328487" y="3543486"/>
            <a:ext cx="44658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1" name="rc53">
            <a:extLst>
              <a:ext uri="{FF2B5EF4-FFF2-40B4-BE49-F238E27FC236}">
                <a16:creationId xmlns:a16="http://schemas.microsoft.com/office/drawing/2014/main" id="{756A569B-D123-824B-875C-AB3863741719}"/>
              </a:ext>
            </a:extLst>
          </p:cNvPr>
          <p:cNvSpPr/>
          <p:nvPr/>
        </p:nvSpPr>
        <p:spPr>
          <a:xfrm>
            <a:off x="6775072" y="3543486"/>
            <a:ext cx="3041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2" name="rc54">
            <a:extLst>
              <a:ext uri="{FF2B5EF4-FFF2-40B4-BE49-F238E27FC236}">
                <a16:creationId xmlns:a16="http://schemas.microsoft.com/office/drawing/2014/main" id="{725F19D4-91C6-9B48-83D9-F374A3D3C5BF}"/>
              </a:ext>
            </a:extLst>
          </p:cNvPr>
          <p:cNvSpPr/>
          <p:nvPr/>
        </p:nvSpPr>
        <p:spPr>
          <a:xfrm>
            <a:off x="6805490" y="3543486"/>
            <a:ext cx="29035"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3" name="rc55">
            <a:extLst>
              <a:ext uri="{FF2B5EF4-FFF2-40B4-BE49-F238E27FC236}">
                <a16:creationId xmlns:a16="http://schemas.microsoft.com/office/drawing/2014/main" id="{D0D92563-26C9-2C4A-B40E-FC523D06408F}"/>
              </a:ext>
            </a:extLst>
          </p:cNvPr>
          <p:cNvSpPr/>
          <p:nvPr/>
        </p:nvSpPr>
        <p:spPr>
          <a:xfrm>
            <a:off x="6328487" y="3335329"/>
            <a:ext cx="84339"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4" name="rc56">
            <a:extLst>
              <a:ext uri="{FF2B5EF4-FFF2-40B4-BE49-F238E27FC236}">
                <a16:creationId xmlns:a16="http://schemas.microsoft.com/office/drawing/2014/main" id="{8F3615C4-B349-EE4A-9566-7CADB220B872}"/>
              </a:ext>
            </a:extLst>
          </p:cNvPr>
          <p:cNvSpPr/>
          <p:nvPr/>
        </p:nvSpPr>
        <p:spPr>
          <a:xfrm>
            <a:off x="6412827" y="3335329"/>
            <a:ext cx="1244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5" name="rc57">
            <a:extLst>
              <a:ext uri="{FF2B5EF4-FFF2-40B4-BE49-F238E27FC236}">
                <a16:creationId xmlns:a16="http://schemas.microsoft.com/office/drawing/2014/main" id="{DB769099-7FAC-5E4F-A17C-56235BCB90F9}"/>
              </a:ext>
            </a:extLst>
          </p:cNvPr>
          <p:cNvSpPr/>
          <p:nvPr/>
        </p:nvSpPr>
        <p:spPr>
          <a:xfrm>
            <a:off x="6425270" y="3335329"/>
            <a:ext cx="1520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 name="rc58">
            <a:extLst>
              <a:ext uri="{FF2B5EF4-FFF2-40B4-BE49-F238E27FC236}">
                <a16:creationId xmlns:a16="http://schemas.microsoft.com/office/drawing/2014/main" id="{AB804F90-8883-EC48-8DE1-C79CA2F2BA7A}"/>
              </a:ext>
            </a:extLst>
          </p:cNvPr>
          <p:cNvSpPr/>
          <p:nvPr/>
        </p:nvSpPr>
        <p:spPr>
          <a:xfrm>
            <a:off x="6328487" y="3127172"/>
            <a:ext cx="84339"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 name="rc59">
            <a:extLst>
              <a:ext uri="{FF2B5EF4-FFF2-40B4-BE49-F238E27FC236}">
                <a16:creationId xmlns:a16="http://schemas.microsoft.com/office/drawing/2014/main" id="{9856B656-C078-8640-9CB8-C593A9963B3D}"/>
              </a:ext>
            </a:extLst>
          </p:cNvPr>
          <p:cNvSpPr/>
          <p:nvPr/>
        </p:nvSpPr>
        <p:spPr>
          <a:xfrm>
            <a:off x="6412827" y="3127172"/>
            <a:ext cx="5530"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 name="rc60">
            <a:extLst>
              <a:ext uri="{FF2B5EF4-FFF2-40B4-BE49-F238E27FC236}">
                <a16:creationId xmlns:a16="http://schemas.microsoft.com/office/drawing/2014/main" id="{DE3ECF9E-E49C-0547-A240-5D7C63D5C91D}"/>
              </a:ext>
            </a:extLst>
          </p:cNvPr>
          <p:cNvSpPr/>
          <p:nvPr/>
        </p:nvSpPr>
        <p:spPr>
          <a:xfrm>
            <a:off x="6418357" y="3127172"/>
            <a:ext cx="1797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 name="rc61">
            <a:extLst>
              <a:ext uri="{FF2B5EF4-FFF2-40B4-BE49-F238E27FC236}">
                <a16:creationId xmlns:a16="http://schemas.microsoft.com/office/drawing/2014/main" id="{8DA1D942-4F26-C74F-AA92-07A3779C0169}"/>
              </a:ext>
            </a:extLst>
          </p:cNvPr>
          <p:cNvSpPr/>
          <p:nvPr/>
        </p:nvSpPr>
        <p:spPr>
          <a:xfrm>
            <a:off x="6328487" y="2919015"/>
            <a:ext cx="361969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 name="rc62">
            <a:extLst>
              <a:ext uri="{FF2B5EF4-FFF2-40B4-BE49-F238E27FC236}">
                <a16:creationId xmlns:a16="http://schemas.microsoft.com/office/drawing/2014/main" id="{5B6ABAA8-0B1F-A949-B2DD-A7EA7A074FBC}"/>
              </a:ext>
            </a:extLst>
          </p:cNvPr>
          <p:cNvSpPr/>
          <p:nvPr/>
        </p:nvSpPr>
        <p:spPr>
          <a:xfrm>
            <a:off x="9948180" y="2919015"/>
            <a:ext cx="9125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 name="rc63">
            <a:extLst>
              <a:ext uri="{FF2B5EF4-FFF2-40B4-BE49-F238E27FC236}">
                <a16:creationId xmlns:a16="http://schemas.microsoft.com/office/drawing/2014/main" id="{A766C6A3-42F6-1F48-9996-7A3DFF8361BD}"/>
              </a:ext>
            </a:extLst>
          </p:cNvPr>
          <p:cNvSpPr/>
          <p:nvPr/>
        </p:nvSpPr>
        <p:spPr>
          <a:xfrm>
            <a:off x="10039433" y="2919015"/>
            <a:ext cx="26131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 name="rc64">
            <a:extLst>
              <a:ext uri="{FF2B5EF4-FFF2-40B4-BE49-F238E27FC236}">
                <a16:creationId xmlns:a16="http://schemas.microsoft.com/office/drawing/2014/main" id="{E11E3216-F6AF-0D4B-AD25-BA7C4A1EEAAC}"/>
              </a:ext>
            </a:extLst>
          </p:cNvPr>
          <p:cNvSpPr/>
          <p:nvPr/>
        </p:nvSpPr>
        <p:spPr>
          <a:xfrm>
            <a:off x="6328487" y="2710858"/>
            <a:ext cx="291732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 name="rc65">
            <a:extLst>
              <a:ext uri="{FF2B5EF4-FFF2-40B4-BE49-F238E27FC236}">
                <a16:creationId xmlns:a16="http://schemas.microsoft.com/office/drawing/2014/main" id="{A0D5A6D3-0358-7A4E-A888-3B94C5F5E2E0}"/>
              </a:ext>
            </a:extLst>
          </p:cNvPr>
          <p:cNvSpPr/>
          <p:nvPr/>
        </p:nvSpPr>
        <p:spPr>
          <a:xfrm>
            <a:off x="9245810" y="2710858"/>
            <a:ext cx="9125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4" name="rc66">
            <a:extLst>
              <a:ext uri="{FF2B5EF4-FFF2-40B4-BE49-F238E27FC236}">
                <a16:creationId xmlns:a16="http://schemas.microsoft.com/office/drawing/2014/main" id="{62F12077-4052-5F42-8269-8669CE717E24}"/>
              </a:ext>
            </a:extLst>
          </p:cNvPr>
          <p:cNvSpPr/>
          <p:nvPr/>
        </p:nvSpPr>
        <p:spPr>
          <a:xfrm>
            <a:off x="9337063" y="2710858"/>
            <a:ext cx="19633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5" name="rc67">
            <a:extLst>
              <a:ext uri="{FF2B5EF4-FFF2-40B4-BE49-F238E27FC236}">
                <a16:creationId xmlns:a16="http://schemas.microsoft.com/office/drawing/2014/main" id="{9C29CC5D-4BF9-9745-87BC-4633BBF5F045}"/>
              </a:ext>
            </a:extLst>
          </p:cNvPr>
          <p:cNvSpPr/>
          <p:nvPr/>
        </p:nvSpPr>
        <p:spPr>
          <a:xfrm>
            <a:off x="6328487" y="2502701"/>
            <a:ext cx="1370174"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6" name="rc68">
            <a:extLst>
              <a:ext uri="{FF2B5EF4-FFF2-40B4-BE49-F238E27FC236}">
                <a16:creationId xmlns:a16="http://schemas.microsoft.com/office/drawing/2014/main" id="{9FF766EE-E8B3-504B-8CF4-4565A3477326}"/>
              </a:ext>
            </a:extLst>
          </p:cNvPr>
          <p:cNvSpPr/>
          <p:nvPr/>
        </p:nvSpPr>
        <p:spPr>
          <a:xfrm>
            <a:off x="7698661" y="2502701"/>
            <a:ext cx="51157"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rc69">
            <a:extLst>
              <a:ext uri="{FF2B5EF4-FFF2-40B4-BE49-F238E27FC236}">
                <a16:creationId xmlns:a16="http://schemas.microsoft.com/office/drawing/2014/main" id="{6DF414B5-5E83-F242-9B62-F6E2E0CFBCAB}"/>
              </a:ext>
            </a:extLst>
          </p:cNvPr>
          <p:cNvSpPr/>
          <p:nvPr/>
        </p:nvSpPr>
        <p:spPr>
          <a:xfrm>
            <a:off x="7749818" y="2502701"/>
            <a:ext cx="9540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8" name="rc70">
            <a:extLst>
              <a:ext uri="{FF2B5EF4-FFF2-40B4-BE49-F238E27FC236}">
                <a16:creationId xmlns:a16="http://schemas.microsoft.com/office/drawing/2014/main" id="{2415C734-990D-E249-822E-A4A4567A547D}"/>
              </a:ext>
            </a:extLst>
          </p:cNvPr>
          <p:cNvSpPr/>
          <p:nvPr/>
        </p:nvSpPr>
        <p:spPr>
          <a:xfrm>
            <a:off x="6328487" y="2294544"/>
            <a:ext cx="35533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9" name="rc71">
            <a:extLst>
              <a:ext uri="{FF2B5EF4-FFF2-40B4-BE49-F238E27FC236}">
                <a16:creationId xmlns:a16="http://schemas.microsoft.com/office/drawing/2014/main" id="{00B81BB5-88B5-7C46-9CF7-1764E0673C9D}"/>
              </a:ext>
            </a:extLst>
          </p:cNvPr>
          <p:cNvSpPr/>
          <p:nvPr/>
        </p:nvSpPr>
        <p:spPr>
          <a:xfrm>
            <a:off x="6683820" y="2294544"/>
            <a:ext cx="22122"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0" name="rc72">
            <a:extLst>
              <a:ext uri="{FF2B5EF4-FFF2-40B4-BE49-F238E27FC236}">
                <a16:creationId xmlns:a16="http://schemas.microsoft.com/office/drawing/2014/main" id="{9FF7DD5A-ECA2-E141-8E44-1AB3C91C284C}"/>
              </a:ext>
            </a:extLst>
          </p:cNvPr>
          <p:cNvSpPr/>
          <p:nvPr/>
        </p:nvSpPr>
        <p:spPr>
          <a:xfrm>
            <a:off x="6705942" y="2294544"/>
            <a:ext cx="19356"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1" name="rc73">
            <a:extLst>
              <a:ext uri="{FF2B5EF4-FFF2-40B4-BE49-F238E27FC236}">
                <a16:creationId xmlns:a16="http://schemas.microsoft.com/office/drawing/2014/main" id="{968B1FC6-0407-874A-A69B-C5564F54EA85}"/>
              </a:ext>
            </a:extLst>
          </p:cNvPr>
          <p:cNvSpPr/>
          <p:nvPr/>
        </p:nvSpPr>
        <p:spPr>
          <a:xfrm>
            <a:off x="6328487" y="2086387"/>
            <a:ext cx="291179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2" name="rc74">
            <a:extLst>
              <a:ext uri="{FF2B5EF4-FFF2-40B4-BE49-F238E27FC236}">
                <a16:creationId xmlns:a16="http://schemas.microsoft.com/office/drawing/2014/main" id="{76E7A0D9-5D0F-DA47-86D5-83845E8202A0}"/>
              </a:ext>
            </a:extLst>
          </p:cNvPr>
          <p:cNvSpPr/>
          <p:nvPr/>
        </p:nvSpPr>
        <p:spPr>
          <a:xfrm>
            <a:off x="9240280" y="2086387"/>
            <a:ext cx="77426"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3" name="rc75">
            <a:extLst>
              <a:ext uri="{FF2B5EF4-FFF2-40B4-BE49-F238E27FC236}">
                <a16:creationId xmlns:a16="http://schemas.microsoft.com/office/drawing/2014/main" id="{3D359A81-A6CA-0A4E-97E6-2410F9D1D769}"/>
              </a:ext>
            </a:extLst>
          </p:cNvPr>
          <p:cNvSpPr/>
          <p:nvPr/>
        </p:nvSpPr>
        <p:spPr>
          <a:xfrm>
            <a:off x="9317706" y="2086387"/>
            <a:ext cx="22536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4" name="rc76">
            <a:extLst>
              <a:ext uri="{FF2B5EF4-FFF2-40B4-BE49-F238E27FC236}">
                <a16:creationId xmlns:a16="http://schemas.microsoft.com/office/drawing/2014/main" id="{6774B6ED-A471-3A4D-A03A-1BAE358ABD46}"/>
              </a:ext>
            </a:extLst>
          </p:cNvPr>
          <p:cNvSpPr/>
          <p:nvPr/>
        </p:nvSpPr>
        <p:spPr>
          <a:xfrm>
            <a:off x="6328487" y="1878230"/>
            <a:ext cx="128168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5" name="rc77">
            <a:extLst>
              <a:ext uri="{FF2B5EF4-FFF2-40B4-BE49-F238E27FC236}">
                <a16:creationId xmlns:a16="http://schemas.microsoft.com/office/drawing/2014/main" id="{23372010-867B-1445-94D1-A116384A0786}"/>
              </a:ext>
            </a:extLst>
          </p:cNvPr>
          <p:cNvSpPr/>
          <p:nvPr/>
        </p:nvSpPr>
        <p:spPr>
          <a:xfrm>
            <a:off x="7610174" y="1878230"/>
            <a:ext cx="44244"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6" name="rc78">
            <a:extLst>
              <a:ext uri="{FF2B5EF4-FFF2-40B4-BE49-F238E27FC236}">
                <a16:creationId xmlns:a16="http://schemas.microsoft.com/office/drawing/2014/main" id="{A83AF8CB-FCA5-F341-9E37-88D3F0AEE1A8}"/>
              </a:ext>
            </a:extLst>
          </p:cNvPr>
          <p:cNvSpPr/>
          <p:nvPr/>
        </p:nvSpPr>
        <p:spPr>
          <a:xfrm>
            <a:off x="7654418" y="1878230"/>
            <a:ext cx="10646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7" name="rc79">
            <a:extLst>
              <a:ext uri="{FF2B5EF4-FFF2-40B4-BE49-F238E27FC236}">
                <a16:creationId xmlns:a16="http://schemas.microsoft.com/office/drawing/2014/main" id="{752B4C9C-3A9B-5B4C-8F0B-4035916F0C84}"/>
              </a:ext>
            </a:extLst>
          </p:cNvPr>
          <p:cNvSpPr/>
          <p:nvPr/>
        </p:nvSpPr>
        <p:spPr>
          <a:xfrm>
            <a:off x="6328487" y="1670073"/>
            <a:ext cx="426537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8" name="rc80">
            <a:extLst>
              <a:ext uri="{FF2B5EF4-FFF2-40B4-BE49-F238E27FC236}">
                <a16:creationId xmlns:a16="http://schemas.microsoft.com/office/drawing/2014/main" id="{9D73FB71-12AE-2940-A15E-91C108A55BBB}"/>
              </a:ext>
            </a:extLst>
          </p:cNvPr>
          <p:cNvSpPr/>
          <p:nvPr/>
        </p:nvSpPr>
        <p:spPr>
          <a:xfrm>
            <a:off x="10593863" y="1670073"/>
            <a:ext cx="995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9" name="rc81">
            <a:extLst>
              <a:ext uri="{FF2B5EF4-FFF2-40B4-BE49-F238E27FC236}">
                <a16:creationId xmlns:a16="http://schemas.microsoft.com/office/drawing/2014/main" id="{20A185D9-CD18-AA46-B130-B1E84019C740}"/>
              </a:ext>
            </a:extLst>
          </p:cNvPr>
          <p:cNvSpPr/>
          <p:nvPr/>
        </p:nvSpPr>
        <p:spPr>
          <a:xfrm>
            <a:off x="10693411" y="1670073"/>
            <a:ext cx="28481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0" name="rc82">
            <a:extLst>
              <a:ext uri="{FF2B5EF4-FFF2-40B4-BE49-F238E27FC236}">
                <a16:creationId xmlns:a16="http://schemas.microsoft.com/office/drawing/2014/main" id="{74BD75E3-8CF7-5C45-A870-7DB49988A660}"/>
              </a:ext>
            </a:extLst>
          </p:cNvPr>
          <p:cNvSpPr/>
          <p:nvPr/>
        </p:nvSpPr>
        <p:spPr>
          <a:xfrm>
            <a:off x="6096000" y="1638849"/>
            <a:ext cx="5114717" cy="3580302"/>
          </a:xfrm>
          <a:prstGeom prst="rect">
            <a:avLst/>
          </a:prstGeom>
          <a:ln w="13550" cap="rnd">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1" name="tx86">
            <a:extLst>
              <a:ext uri="{FF2B5EF4-FFF2-40B4-BE49-F238E27FC236}">
                <a16:creationId xmlns:a16="http://schemas.microsoft.com/office/drawing/2014/main" id="{3AF9D05B-6E59-E54D-8F25-6873192583BF}"/>
              </a:ext>
            </a:extLst>
          </p:cNvPr>
          <p:cNvSpPr/>
          <p:nvPr/>
        </p:nvSpPr>
        <p:spPr>
          <a:xfrm>
            <a:off x="5368962" y="4846353"/>
            <a:ext cx="438587" cy="40007"/>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RC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z11 Zebrafish</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Genes</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High Quality predicted IREs</a:t>
            </a:r>
            <a:endPar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2" name="tx89">
            <a:extLst>
              <a:ext uri="{FF2B5EF4-FFF2-40B4-BE49-F238E27FC236}">
                <a16:creationId xmlns:a16="http://schemas.microsoft.com/office/drawing/2014/main" id="{B0BBB3C4-052B-614C-B68E-43801A4D46E3}"/>
              </a:ext>
            </a:extLst>
          </p:cNvPr>
          <p:cNvSpPr/>
          <p:nvPr/>
        </p:nvSpPr>
        <p:spPr>
          <a:xfrm>
            <a:off x="5460476" y="4654738"/>
            <a:ext cx="439857"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CTACTAG mir325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83" name="tx90">
            <a:extLst>
              <a:ext uri="{FF2B5EF4-FFF2-40B4-BE49-F238E27FC236}">
                <a16:creationId xmlns:a16="http://schemas.microsoft.com/office/drawing/2014/main" id="{861FCAE7-B5D0-5846-850C-49E041A12CF6}"/>
              </a:ext>
            </a:extLst>
          </p:cNvPr>
          <p:cNvSpPr/>
          <p:nvPr/>
        </p:nvSpPr>
        <p:spPr>
          <a:xfrm>
            <a:off x="5328812" y="4439510"/>
            <a:ext cx="605597" cy="49992"/>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Dacosta U</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V</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Response </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v</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ia</a:t>
            </a:r>
            <a:endPar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Ercc3 Dn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4" name="tx92">
            <a:extLst>
              <a:ext uri="{FF2B5EF4-FFF2-40B4-BE49-F238E27FC236}">
                <a16:creationId xmlns:a16="http://schemas.microsoft.com/office/drawing/2014/main" id="{3DAD1D0B-FA5A-9748-AA59-CEB41E83589F}"/>
              </a:ext>
            </a:extLst>
          </p:cNvPr>
          <p:cNvSpPr/>
          <p:nvPr/>
        </p:nvSpPr>
        <p:spPr>
          <a:xfrm>
            <a:off x="5393574" y="4202261"/>
            <a:ext cx="535692"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Intracellular Signal</a:t>
            </a:r>
          </a:p>
        </p:txBody>
      </p:sp>
      <p:sp>
        <p:nvSpPr>
          <p:cNvPr id="85" name="tx93">
            <a:extLst>
              <a:ext uri="{FF2B5EF4-FFF2-40B4-BE49-F238E27FC236}">
                <a16:creationId xmlns:a16="http://schemas.microsoft.com/office/drawing/2014/main" id="{E562B05F-28D1-FC4B-BFD8-B91F875FA007}"/>
              </a:ext>
            </a:extLst>
          </p:cNvPr>
          <p:cNvSpPr/>
          <p:nvPr/>
        </p:nvSpPr>
        <p:spPr>
          <a:xfrm>
            <a:off x="5532885" y="4268808"/>
            <a:ext cx="399956" cy="40007"/>
          </a:xfrm>
          <a:prstGeom prst="rect">
            <a:avLst/>
          </a:prstGeom>
          <a:noFill/>
        </p:spPr>
        <p:txBody>
          <a:bodyPr wrap="none" lIns="0" tIns="0" rIns="0" bIns="0" anchor="ctr" anchorCtr="1"/>
          <a:lstStyle/>
          <a:p>
            <a:pP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Transduction</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C5</a:t>
            </a:r>
          </a:p>
        </p:txBody>
      </p:sp>
      <p:sp>
        <p:nvSpPr>
          <p:cNvPr id="86" name="tx95">
            <a:extLst>
              <a:ext uri="{FF2B5EF4-FFF2-40B4-BE49-F238E27FC236}">
                <a16:creationId xmlns:a16="http://schemas.microsoft.com/office/drawing/2014/main" id="{248150F1-D0BF-E345-9D50-3EE1A6F275D5}"/>
              </a:ext>
            </a:extLst>
          </p:cNvPr>
          <p:cNvSpPr/>
          <p:nvPr/>
        </p:nvSpPr>
        <p:spPr>
          <a:xfrm>
            <a:off x="5316412" y="4017351"/>
            <a:ext cx="563389" cy="52028"/>
          </a:xfrm>
          <a:prstGeom prst="rect">
            <a:avLst/>
          </a:prstGeom>
          <a:noFill/>
        </p:spPr>
        <p:txBody>
          <a:bodyPr wrap="none" lIns="0" tIns="0" rIns="0" bIns="0" anchor="ctr" anchorCtr="1"/>
          <a:lstStyle/>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 Positive Regulation</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f Blood Vessel</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Endothelial</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Cell Migration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7" name="tx98">
            <a:extLst>
              <a:ext uri="{FF2B5EF4-FFF2-40B4-BE49-F238E27FC236}">
                <a16:creationId xmlns:a16="http://schemas.microsoft.com/office/drawing/2014/main" id="{91FAAD73-F45A-D840-9993-3D7E1374764A}"/>
              </a:ext>
            </a:extLst>
          </p:cNvPr>
          <p:cNvSpPr/>
          <p:nvPr/>
        </p:nvSpPr>
        <p:spPr>
          <a:xfrm>
            <a:off x="5356825" y="3824853"/>
            <a:ext cx="387150"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Postsynaptic</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Membrane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8" name="tx100">
            <a:extLst>
              <a:ext uri="{FF2B5EF4-FFF2-40B4-BE49-F238E27FC236}">
                <a16:creationId xmlns:a16="http://schemas.microsoft.com/office/drawing/2014/main" id="{187C4385-5291-5C47-B908-26580FEE5500}"/>
              </a:ext>
            </a:extLst>
          </p:cNvPr>
          <p:cNvSpPr/>
          <p:nvPr/>
        </p:nvSpPr>
        <p:spPr>
          <a:xfrm>
            <a:off x="5193561" y="3611907"/>
            <a:ext cx="787171"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Synaptic Membrane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p>
        </p:txBody>
      </p:sp>
      <p:sp>
        <p:nvSpPr>
          <p:cNvPr id="89" name="tx101">
            <a:extLst>
              <a:ext uri="{FF2B5EF4-FFF2-40B4-BE49-F238E27FC236}">
                <a16:creationId xmlns:a16="http://schemas.microsoft.com/office/drawing/2014/main" id="{7C2CB87F-178A-EA4E-8728-247EAB95D2A9}"/>
              </a:ext>
            </a:extLst>
          </p:cNvPr>
          <p:cNvSpPr/>
          <p:nvPr/>
        </p:nvSpPr>
        <p:spPr>
          <a:xfrm>
            <a:off x="5535746" y="3397852"/>
            <a:ext cx="381170"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KEGG</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Glioma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p>
        </p:txBody>
      </p:sp>
      <p:sp>
        <p:nvSpPr>
          <p:cNvPr id="90" name="tx102">
            <a:extLst>
              <a:ext uri="{FF2B5EF4-FFF2-40B4-BE49-F238E27FC236}">
                <a16:creationId xmlns:a16="http://schemas.microsoft.com/office/drawing/2014/main" id="{A4B533FE-2C1A-4A42-AA6E-B03389D4A064}"/>
              </a:ext>
            </a:extLst>
          </p:cNvPr>
          <p:cNvSpPr/>
          <p:nvPr/>
        </p:nvSpPr>
        <p:spPr>
          <a:xfrm>
            <a:off x="5260505" y="3208196"/>
            <a:ext cx="511561" cy="40007"/>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PID</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Beta Catenin Nuc</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Pathway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1" name="tx104">
            <a:extLst>
              <a:ext uri="{FF2B5EF4-FFF2-40B4-BE49-F238E27FC236}">
                <a16:creationId xmlns:a16="http://schemas.microsoft.com/office/drawing/2014/main" id="{BA7A4507-230F-914B-93A4-3F45301221F6}"/>
              </a:ext>
            </a:extLst>
          </p:cNvPr>
          <p:cNvSpPr/>
          <p:nvPr/>
        </p:nvSpPr>
        <p:spPr>
          <a:xfrm>
            <a:off x="5412273" y="2980820"/>
            <a:ext cx="523294" cy="57146"/>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TGANTCA</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Ap1 C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2" name="tx105">
            <a:extLst>
              <a:ext uri="{FF2B5EF4-FFF2-40B4-BE49-F238E27FC236}">
                <a16:creationId xmlns:a16="http://schemas.microsoft.com/office/drawing/2014/main" id="{9C8771BA-999E-C545-9544-1B84550F94F7}"/>
              </a:ext>
            </a:extLst>
          </p:cNvPr>
          <p:cNvSpPr/>
          <p:nvPr/>
        </p:nvSpPr>
        <p:spPr>
          <a:xfrm>
            <a:off x="5340983" y="2770819"/>
            <a:ext cx="631911" cy="53872"/>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TGGAAA</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Nfat Q4 01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3" name="tx106">
            <a:extLst>
              <a:ext uri="{FF2B5EF4-FFF2-40B4-BE49-F238E27FC236}">
                <a16:creationId xmlns:a16="http://schemas.microsoft.com/office/drawing/2014/main" id="{F7DE8492-759A-0E43-967B-FA140ACFED99}"/>
              </a:ext>
            </a:extLst>
          </p:cNvPr>
          <p:cNvSpPr/>
          <p:nvPr/>
        </p:nvSpPr>
        <p:spPr>
          <a:xfrm>
            <a:off x="5082909" y="2574423"/>
            <a:ext cx="835846" cy="62283"/>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TGGNNNNNNKCCAR</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4" name="tx108">
            <a:extLst>
              <a:ext uri="{FF2B5EF4-FFF2-40B4-BE49-F238E27FC236}">
                <a16:creationId xmlns:a16="http://schemas.microsoft.com/office/drawing/2014/main" id="{CC2E4F8D-C1D0-164B-8345-FCC74A2DAF09}"/>
              </a:ext>
            </a:extLst>
          </p:cNvPr>
          <p:cNvSpPr/>
          <p:nvPr/>
        </p:nvSpPr>
        <p:spPr>
          <a:xfrm>
            <a:off x="5278895" y="2363692"/>
            <a:ext cx="615651"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TNCATNTCCYR</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Unknown</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C3</a:t>
            </a:r>
          </a:p>
        </p:txBody>
      </p:sp>
      <p:sp>
        <p:nvSpPr>
          <p:cNvPr id="95" name="tx109">
            <a:extLst>
              <a:ext uri="{FF2B5EF4-FFF2-40B4-BE49-F238E27FC236}">
                <a16:creationId xmlns:a16="http://schemas.microsoft.com/office/drawing/2014/main" id="{D1368B4C-CDD0-0C46-A5BB-DF51EA5CA26D}"/>
              </a:ext>
            </a:extLst>
          </p:cNvPr>
          <p:cNvSpPr/>
          <p:nvPr/>
        </p:nvSpPr>
        <p:spPr>
          <a:xfrm>
            <a:off x="5322787" y="2154624"/>
            <a:ext cx="568766"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TTGCWCAAY</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Cebpb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02 C3</a:t>
            </a:r>
          </a:p>
        </p:txBody>
      </p:sp>
      <p:sp>
        <p:nvSpPr>
          <p:cNvPr id="96" name="tx110">
            <a:extLst>
              <a:ext uri="{FF2B5EF4-FFF2-40B4-BE49-F238E27FC236}">
                <a16:creationId xmlns:a16="http://schemas.microsoft.com/office/drawing/2014/main" id="{08E66E86-8185-9044-961D-C450B31A9569}"/>
              </a:ext>
            </a:extLst>
          </p:cNvPr>
          <p:cNvSpPr/>
          <p:nvPr/>
        </p:nvSpPr>
        <p:spPr>
          <a:xfrm>
            <a:off x="5394824" y="1947377"/>
            <a:ext cx="523785"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WTGAAAT</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7" name="tx111">
            <a:extLst>
              <a:ext uri="{FF2B5EF4-FFF2-40B4-BE49-F238E27FC236}">
                <a16:creationId xmlns:a16="http://schemas.microsoft.com/office/drawing/2014/main" id="{C606315F-7672-E340-9D61-0A6080FD4AE6}"/>
              </a:ext>
            </a:extLst>
          </p:cNvPr>
          <p:cNvSpPr/>
          <p:nvPr/>
        </p:nvSpPr>
        <p:spPr>
          <a:xfrm>
            <a:off x="5231718" y="1734375"/>
            <a:ext cx="682386" cy="66191"/>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YRTCANNRCGC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8" name="pl112">
            <a:extLst>
              <a:ext uri="{FF2B5EF4-FFF2-40B4-BE49-F238E27FC236}">
                <a16:creationId xmlns:a16="http://schemas.microsoft.com/office/drawing/2014/main" id="{37D38C7F-A65E-C54D-A45F-71B7E5A68E4D}"/>
              </a:ext>
            </a:extLst>
          </p:cNvPr>
          <p:cNvSpPr/>
          <p:nvPr/>
        </p:nvSpPr>
        <p:spPr>
          <a:xfrm>
            <a:off x="6084848" y="509425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9" name="pl113">
            <a:extLst>
              <a:ext uri="{FF2B5EF4-FFF2-40B4-BE49-F238E27FC236}">
                <a16:creationId xmlns:a16="http://schemas.microsoft.com/office/drawing/2014/main" id="{38C86435-1972-AA4F-A9EE-A11DF01BF169}"/>
              </a:ext>
            </a:extLst>
          </p:cNvPr>
          <p:cNvSpPr/>
          <p:nvPr/>
        </p:nvSpPr>
        <p:spPr>
          <a:xfrm>
            <a:off x="6084848" y="4886099"/>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0" name="pl114">
            <a:extLst>
              <a:ext uri="{FF2B5EF4-FFF2-40B4-BE49-F238E27FC236}">
                <a16:creationId xmlns:a16="http://schemas.microsoft.com/office/drawing/2014/main" id="{E56265CF-6320-3C4A-86DA-8A4F0ACA8F9F}"/>
              </a:ext>
            </a:extLst>
          </p:cNvPr>
          <p:cNvSpPr/>
          <p:nvPr/>
        </p:nvSpPr>
        <p:spPr>
          <a:xfrm>
            <a:off x="6084848" y="4677942"/>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1" name="pl115">
            <a:extLst>
              <a:ext uri="{FF2B5EF4-FFF2-40B4-BE49-F238E27FC236}">
                <a16:creationId xmlns:a16="http://schemas.microsoft.com/office/drawing/2014/main" id="{02F014C0-DE5D-7349-A56A-1F73CFDF32DF}"/>
              </a:ext>
            </a:extLst>
          </p:cNvPr>
          <p:cNvSpPr/>
          <p:nvPr/>
        </p:nvSpPr>
        <p:spPr>
          <a:xfrm>
            <a:off x="6084848" y="4469785"/>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2" name="pl116">
            <a:extLst>
              <a:ext uri="{FF2B5EF4-FFF2-40B4-BE49-F238E27FC236}">
                <a16:creationId xmlns:a16="http://schemas.microsoft.com/office/drawing/2014/main" id="{0B51402C-2300-174E-8A64-8CA27729FFA4}"/>
              </a:ext>
            </a:extLst>
          </p:cNvPr>
          <p:cNvSpPr/>
          <p:nvPr/>
        </p:nvSpPr>
        <p:spPr>
          <a:xfrm>
            <a:off x="6084848" y="4261628"/>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3" name="pl117">
            <a:extLst>
              <a:ext uri="{FF2B5EF4-FFF2-40B4-BE49-F238E27FC236}">
                <a16:creationId xmlns:a16="http://schemas.microsoft.com/office/drawing/2014/main" id="{AD23BC19-11D6-A641-A93A-603D378E08E2}"/>
              </a:ext>
            </a:extLst>
          </p:cNvPr>
          <p:cNvSpPr/>
          <p:nvPr/>
        </p:nvSpPr>
        <p:spPr>
          <a:xfrm>
            <a:off x="6084848" y="4053471"/>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4" name="pl118">
            <a:extLst>
              <a:ext uri="{FF2B5EF4-FFF2-40B4-BE49-F238E27FC236}">
                <a16:creationId xmlns:a16="http://schemas.microsoft.com/office/drawing/2014/main" id="{F17C1FE6-32ED-CF43-99F4-870B38F2FCA9}"/>
              </a:ext>
            </a:extLst>
          </p:cNvPr>
          <p:cNvSpPr/>
          <p:nvPr/>
        </p:nvSpPr>
        <p:spPr>
          <a:xfrm>
            <a:off x="6084848" y="384531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5" name="pl119">
            <a:extLst>
              <a:ext uri="{FF2B5EF4-FFF2-40B4-BE49-F238E27FC236}">
                <a16:creationId xmlns:a16="http://schemas.microsoft.com/office/drawing/2014/main" id="{A5A1EDA1-5B54-1241-AEFE-C3EAE88EDC05}"/>
              </a:ext>
            </a:extLst>
          </p:cNvPr>
          <p:cNvSpPr/>
          <p:nvPr/>
        </p:nvSpPr>
        <p:spPr>
          <a:xfrm>
            <a:off x="6084848" y="363715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6" name="pl120">
            <a:extLst>
              <a:ext uri="{FF2B5EF4-FFF2-40B4-BE49-F238E27FC236}">
                <a16:creationId xmlns:a16="http://schemas.microsoft.com/office/drawing/2014/main" id="{2B82CA2E-8120-2B47-BD3F-6BE9F7090B07}"/>
              </a:ext>
            </a:extLst>
          </p:cNvPr>
          <p:cNvSpPr/>
          <p:nvPr/>
        </p:nvSpPr>
        <p:spPr>
          <a:xfrm>
            <a:off x="6084848" y="342900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7" name="pl121">
            <a:extLst>
              <a:ext uri="{FF2B5EF4-FFF2-40B4-BE49-F238E27FC236}">
                <a16:creationId xmlns:a16="http://schemas.microsoft.com/office/drawing/2014/main" id="{8B77AA42-46B2-5E43-ADFF-71493697601D}"/>
              </a:ext>
            </a:extLst>
          </p:cNvPr>
          <p:cNvSpPr/>
          <p:nvPr/>
        </p:nvSpPr>
        <p:spPr>
          <a:xfrm>
            <a:off x="6084848" y="322084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8" name="pl122">
            <a:extLst>
              <a:ext uri="{FF2B5EF4-FFF2-40B4-BE49-F238E27FC236}">
                <a16:creationId xmlns:a16="http://schemas.microsoft.com/office/drawing/2014/main" id="{A5EBB163-ECDE-C74A-A5C7-0D9710B5BC4E}"/>
              </a:ext>
            </a:extLst>
          </p:cNvPr>
          <p:cNvSpPr/>
          <p:nvPr/>
        </p:nvSpPr>
        <p:spPr>
          <a:xfrm>
            <a:off x="6084848" y="301268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9" name="pl123">
            <a:extLst>
              <a:ext uri="{FF2B5EF4-FFF2-40B4-BE49-F238E27FC236}">
                <a16:creationId xmlns:a16="http://schemas.microsoft.com/office/drawing/2014/main" id="{1F896970-2DE9-5240-80DD-C794679ACE75}"/>
              </a:ext>
            </a:extLst>
          </p:cNvPr>
          <p:cNvSpPr/>
          <p:nvPr/>
        </p:nvSpPr>
        <p:spPr>
          <a:xfrm>
            <a:off x="6084848" y="2804528"/>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0" name="pl124">
            <a:extLst>
              <a:ext uri="{FF2B5EF4-FFF2-40B4-BE49-F238E27FC236}">
                <a16:creationId xmlns:a16="http://schemas.microsoft.com/office/drawing/2014/main" id="{C202A9DE-F928-DD4F-8248-E70C62F33CA3}"/>
              </a:ext>
            </a:extLst>
          </p:cNvPr>
          <p:cNvSpPr/>
          <p:nvPr/>
        </p:nvSpPr>
        <p:spPr>
          <a:xfrm>
            <a:off x="6084848" y="2596371"/>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1" name="pl125">
            <a:extLst>
              <a:ext uri="{FF2B5EF4-FFF2-40B4-BE49-F238E27FC236}">
                <a16:creationId xmlns:a16="http://schemas.microsoft.com/office/drawing/2014/main" id="{3A5C106D-488D-434C-9379-4F7D9D58EC3F}"/>
              </a:ext>
            </a:extLst>
          </p:cNvPr>
          <p:cNvSpPr/>
          <p:nvPr/>
        </p:nvSpPr>
        <p:spPr>
          <a:xfrm>
            <a:off x="6084848" y="238821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2" name="pl126">
            <a:extLst>
              <a:ext uri="{FF2B5EF4-FFF2-40B4-BE49-F238E27FC236}">
                <a16:creationId xmlns:a16="http://schemas.microsoft.com/office/drawing/2014/main" id="{2AE82FE9-6055-D248-AC97-E1C7C7C4A93F}"/>
              </a:ext>
            </a:extLst>
          </p:cNvPr>
          <p:cNvSpPr/>
          <p:nvPr/>
        </p:nvSpPr>
        <p:spPr>
          <a:xfrm>
            <a:off x="6084848" y="218005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3" name="pl127">
            <a:extLst>
              <a:ext uri="{FF2B5EF4-FFF2-40B4-BE49-F238E27FC236}">
                <a16:creationId xmlns:a16="http://schemas.microsoft.com/office/drawing/2014/main" id="{F190ACCD-1805-0E4B-B082-F25A4B4381C9}"/>
              </a:ext>
            </a:extLst>
          </p:cNvPr>
          <p:cNvSpPr/>
          <p:nvPr/>
        </p:nvSpPr>
        <p:spPr>
          <a:xfrm>
            <a:off x="6084848" y="197190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4" name="pl128">
            <a:extLst>
              <a:ext uri="{FF2B5EF4-FFF2-40B4-BE49-F238E27FC236}">
                <a16:creationId xmlns:a16="http://schemas.microsoft.com/office/drawing/2014/main" id="{6525CD5A-2626-8642-9FE4-35D04A44EBF0}"/>
              </a:ext>
            </a:extLst>
          </p:cNvPr>
          <p:cNvSpPr/>
          <p:nvPr/>
        </p:nvSpPr>
        <p:spPr>
          <a:xfrm>
            <a:off x="6084848" y="176374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5" name="pl129">
            <a:extLst>
              <a:ext uri="{FF2B5EF4-FFF2-40B4-BE49-F238E27FC236}">
                <a16:creationId xmlns:a16="http://schemas.microsoft.com/office/drawing/2014/main" id="{1F4433FB-55D4-2942-BCE2-E2A540329EA2}"/>
              </a:ext>
            </a:extLst>
          </p:cNvPr>
          <p:cNvSpPr/>
          <p:nvPr/>
        </p:nvSpPr>
        <p:spPr>
          <a:xfrm>
            <a:off x="6328487"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6" name="pl130">
            <a:extLst>
              <a:ext uri="{FF2B5EF4-FFF2-40B4-BE49-F238E27FC236}">
                <a16:creationId xmlns:a16="http://schemas.microsoft.com/office/drawing/2014/main" id="{95986B8F-2B84-2F4F-973E-1603C6F0E5F8}"/>
              </a:ext>
            </a:extLst>
          </p:cNvPr>
          <p:cNvSpPr/>
          <p:nvPr/>
        </p:nvSpPr>
        <p:spPr>
          <a:xfrm>
            <a:off x="7711105"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7" name="pl131">
            <a:extLst>
              <a:ext uri="{FF2B5EF4-FFF2-40B4-BE49-F238E27FC236}">
                <a16:creationId xmlns:a16="http://schemas.microsoft.com/office/drawing/2014/main" id="{A6B37484-CD5F-1F40-A163-E52748B21342}"/>
              </a:ext>
            </a:extLst>
          </p:cNvPr>
          <p:cNvSpPr/>
          <p:nvPr/>
        </p:nvSpPr>
        <p:spPr>
          <a:xfrm>
            <a:off x="9093722"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8" name="pl132">
            <a:extLst>
              <a:ext uri="{FF2B5EF4-FFF2-40B4-BE49-F238E27FC236}">
                <a16:creationId xmlns:a16="http://schemas.microsoft.com/office/drawing/2014/main" id="{7A7D98E1-9D0E-A44F-9AE3-2A20086EA9F9}"/>
              </a:ext>
            </a:extLst>
          </p:cNvPr>
          <p:cNvSpPr/>
          <p:nvPr/>
        </p:nvSpPr>
        <p:spPr>
          <a:xfrm>
            <a:off x="10476340"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9" name="tx133">
            <a:extLst>
              <a:ext uri="{FF2B5EF4-FFF2-40B4-BE49-F238E27FC236}">
                <a16:creationId xmlns:a16="http://schemas.microsoft.com/office/drawing/2014/main" id="{0A673338-03FA-3941-B131-B8827CEE2C1B}"/>
              </a:ext>
            </a:extLst>
          </p:cNvPr>
          <p:cNvSpPr/>
          <p:nvPr/>
        </p:nvSpPr>
        <p:spPr>
          <a:xfrm>
            <a:off x="6290732" y="5317783"/>
            <a:ext cx="75510"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120" name="tx134">
            <a:extLst>
              <a:ext uri="{FF2B5EF4-FFF2-40B4-BE49-F238E27FC236}">
                <a16:creationId xmlns:a16="http://schemas.microsoft.com/office/drawing/2014/main" id="{412A4DA2-4FA3-D147-8671-0FE4A0B82F16}"/>
              </a:ext>
            </a:extLst>
          </p:cNvPr>
          <p:cNvSpPr/>
          <p:nvPr/>
        </p:nvSpPr>
        <p:spPr>
          <a:xfrm>
            <a:off x="7560084"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1000</a:t>
            </a:r>
          </a:p>
        </p:txBody>
      </p:sp>
      <p:sp>
        <p:nvSpPr>
          <p:cNvPr id="121" name="tx135">
            <a:extLst>
              <a:ext uri="{FF2B5EF4-FFF2-40B4-BE49-F238E27FC236}">
                <a16:creationId xmlns:a16="http://schemas.microsoft.com/office/drawing/2014/main" id="{ECE71CD0-05CC-CD4B-9CC7-3DC58F3BFD95}"/>
              </a:ext>
            </a:extLst>
          </p:cNvPr>
          <p:cNvSpPr/>
          <p:nvPr/>
        </p:nvSpPr>
        <p:spPr>
          <a:xfrm>
            <a:off x="8942701"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2000</a:t>
            </a:r>
          </a:p>
        </p:txBody>
      </p:sp>
      <p:sp>
        <p:nvSpPr>
          <p:cNvPr id="122" name="tx136">
            <a:extLst>
              <a:ext uri="{FF2B5EF4-FFF2-40B4-BE49-F238E27FC236}">
                <a16:creationId xmlns:a16="http://schemas.microsoft.com/office/drawing/2014/main" id="{EECD827B-B920-7E4C-B334-C401DB50A052}"/>
              </a:ext>
            </a:extLst>
          </p:cNvPr>
          <p:cNvSpPr/>
          <p:nvPr/>
        </p:nvSpPr>
        <p:spPr>
          <a:xfrm>
            <a:off x="10325319"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3000</a:t>
            </a:r>
          </a:p>
        </p:txBody>
      </p:sp>
      <p:sp>
        <p:nvSpPr>
          <p:cNvPr id="123" name="tx137">
            <a:extLst>
              <a:ext uri="{FF2B5EF4-FFF2-40B4-BE49-F238E27FC236}">
                <a16:creationId xmlns:a16="http://schemas.microsoft.com/office/drawing/2014/main" id="{2DDCE485-BD6B-334F-96AA-9B72EF141326}"/>
              </a:ext>
            </a:extLst>
          </p:cNvPr>
          <p:cNvSpPr/>
          <p:nvPr/>
        </p:nvSpPr>
        <p:spPr>
          <a:xfrm>
            <a:off x="8138333" y="5515001"/>
            <a:ext cx="947520" cy="120211"/>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Number of genes</a:t>
            </a:r>
          </a:p>
        </p:txBody>
      </p:sp>
      <p:sp>
        <p:nvSpPr>
          <p:cNvPr id="124" name="tx138">
            <a:extLst>
              <a:ext uri="{FF2B5EF4-FFF2-40B4-BE49-F238E27FC236}">
                <a16:creationId xmlns:a16="http://schemas.microsoft.com/office/drawing/2014/main" id="{782B2E64-497F-0C45-8D0C-76ED6E015DB2}"/>
              </a:ext>
            </a:extLst>
          </p:cNvPr>
          <p:cNvSpPr/>
          <p:nvPr/>
        </p:nvSpPr>
        <p:spPr>
          <a:xfrm rot="16200000">
            <a:off x="4507040" y="3258672"/>
            <a:ext cx="476263" cy="88155"/>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 set</a:t>
            </a:r>
          </a:p>
        </p:txBody>
      </p:sp>
      <p:sp>
        <p:nvSpPr>
          <p:cNvPr id="125" name="rc139">
            <a:extLst>
              <a:ext uri="{FF2B5EF4-FFF2-40B4-BE49-F238E27FC236}">
                <a16:creationId xmlns:a16="http://schemas.microsoft.com/office/drawing/2014/main" id="{639EC4BF-E467-F047-9734-AF29FD00F42D}"/>
              </a:ext>
            </a:extLst>
          </p:cNvPr>
          <p:cNvSpPr/>
          <p:nvPr/>
        </p:nvSpPr>
        <p:spPr>
          <a:xfrm>
            <a:off x="11255327" y="3073233"/>
            <a:ext cx="434755" cy="711533"/>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6" name="tx140">
            <a:extLst>
              <a:ext uri="{FF2B5EF4-FFF2-40B4-BE49-F238E27FC236}">
                <a16:creationId xmlns:a16="http://schemas.microsoft.com/office/drawing/2014/main" id="{4F63536B-D496-9147-8D5A-A40E6F5C5458}"/>
              </a:ext>
            </a:extLst>
          </p:cNvPr>
          <p:cNvSpPr/>
          <p:nvPr/>
        </p:nvSpPr>
        <p:spPr>
          <a:xfrm>
            <a:off x="11277632" y="3106700"/>
            <a:ext cx="290765" cy="88155"/>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a:t>
            </a:r>
          </a:p>
        </p:txBody>
      </p:sp>
      <p:sp>
        <p:nvSpPr>
          <p:cNvPr id="127" name="tx141">
            <a:extLst>
              <a:ext uri="{FF2B5EF4-FFF2-40B4-BE49-F238E27FC236}">
                <a16:creationId xmlns:a16="http://schemas.microsoft.com/office/drawing/2014/main" id="{2B28D424-ECA8-F548-9E9D-37DA72AB370A}"/>
              </a:ext>
            </a:extLst>
          </p:cNvPr>
          <p:cNvSpPr/>
          <p:nvPr/>
        </p:nvSpPr>
        <p:spPr>
          <a:xfrm>
            <a:off x="11277632" y="3234646"/>
            <a:ext cx="191238" cy="92098"/>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has</a:t>
            </a:r>
          </a:p>
        </p:txBody>
      </p:sp>
      <p:sp>
        <p:nvSpPr>
          <p:cNvPr id="128" name="tx142">
            <a:extLst>
              <a:ext uri="{FF2B5EF4-FFF2-40B4-BE49-F238E27FC236}">
                <a16:creationId xmlns:a16="http://schemas.microsoft.com/office/drawing/2014/main" id="{3D91EA91-1324-5D48-AE30-2070926CEBE9}"/>
              </a:ext>
            </a:extLst>
          </p:cNvPr>
          <p:cNvSpPr/>
          <p:nvPr/>
        </p:nvSpPr>
        <p:spPr>
          <a:xfrm>
            <a:off x="11277632" y="3370859"/>
            <a:ext cx="242772" cy="87773"/>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IRE?</a:t>
            </a:r>
          </a:p>
        </p:txBody>
      </p:sp>
      <p:sp>
        <p:nvSpPr>
          <p:cNvPr id="129" name="rc143">
            <a:extLst>
              <a:ext uri="{FF2B5EF4-FFF2-40B4-BE49-F238E27FC236}">
                <a16:creationId xmlns:a16="http://schemas.microsoft.com/office/drawing/2014/main" id="{712F9820-3778-2C40-9AEF-3E5A68E4BABB}"/>
              </a:ext>
            </a:extLst>
          </p:cNvPr>
          <p:cNvSpPr/>
          <p:nvPr/>
        </p:nvSpPr>
        <p:spPr>
          <a:xfrm>
            <a:off x="11277632" y="3534251"/>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0" name="rc144">
            <a:extLst>
              <a:ext uri="{FF2B5EF4-FFF2-40B4-BE49-F238E27FC236}">
                <a16:creationId xmlns:a16="http://schemas.microsoft.com/office/drawing/2014/main" id="{390BC86E-7006-EB48-BDBE-5351DFF526DB}"/>
              </a:ext>
            </a:extLst>
          </p:cNvPr>
          <p:cNvSpPr/>
          <p:nvPr/>
        </p:nvSpPr>
        <p:spPr>
          <a:xfrm>
            <a:off x="11280516" y="3537136"/>
            <a:ext cx="64571" cy="70300"/>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1" name="rc145">
            <a:extLst>
              <a:ext uri="{FF2B5EF4-FFF2-40B4-BE49-F238E27FC236}">
                <a16:creationId xmlns:a16="http://schemas.microsoft.com/office/drawing/2014/main" id="{3A5C3F9E-2185-9B46-8A23-A8AF6203CA9F}"/>
              </a:ext>
            </a:extLst>
          </p:cNvPr>
          <p:cNvSpPr/>
          <p:nvPr/>
        </p:nvSpPr>
        <p:spPr>
          <a:xfrm>
            <a:off x="11277632" y="3610322"/>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2" name="rc146">
            <a:extLst>
              <a:ext uri="{FF2B5EF4-FFF2-40B4-BE49-F238E27FC236}">
                <a16:creationId xmlns:a16="http://schemas.microsoft.com/office/drawing/2014/main" id="{11BBDFCD-1CF3-9443-BAD9-F437C423EB83}"/>
              </a:ext>
            </a:extLst>
          </p:cNvPr>
          <p:cNvSpPr/>
          <p:nvPr/>
        </p:nvSpPr>
        <p:spPr>
          <a:xfrm>
            <a:off x="11280516" y="3613207"/>
            <a:ext cx="64571" cy="70300"/>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3" name="rc147">
            <a:extLst>
              <a:ext uri="{FF2B5EF4-FFF2-40B4-BE49-F238E27FC236}">
                <a16:creationId xmlns:a16="http://schemas.microsoft.com/office/drawing/2014/main" id="{9CF8C9AB-D7F9-0147-BAE5-82F47324B370}"/>
              </a:ext>
            </a:extLst>
          </p:cNvPr>
          <p:cNvSpPr/>
          <p:nvPr/>
        </p:nvSpPr>
        <p:spPr>
          <a:xfrm>
            <a:off x="11277632" y="3686392"/>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4" name="rc148">
            <a:extLst>
              <a:ext uri="{FF2B5EF4-FFF2-40B4-BE49-F238E27FC236}">
                <a16:creationId xmlns:a16="http://schemas.microsoft.com/office/drawing/2014/main" id="{A7F2256C-70B6-574B-9280-0F052EC6D1DB}"/>
              </a:ext>
            </a:extLst>
          </p:cNvPr>
          <p:cNvSpPr/>
          <p:nvPr/>
        </p:nvSpPr>
        <p:spPr>
          <a:xfrm>
            <a:off x="11280516" y="3689277"/>
            <a:ext cx="64571" cy="70300"/>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5" name="tx149">
            <a:extLst>
              <a:ext uri="{FF2B5EF4-FFF2-40B4-BE49-F238E27FC236}">
                <a16:creationId xmlns:a16="http://schemas.microsoft.com/office/drawing/2014/main" id="{3E61DA1E-4F71-BE43-94D1-31EE9775C2F4}"/>
              </a:ext>
            </a:extLst>
          </p:cNvPr>
          <p:cNvSpPr/>
          <p:nvPr/>
        </p:nvSpPr>
        <p:spPr>
          <a:xfrm>
            <a:off x="11408804" y="3539086"/>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3' IRE</a:t>
            </a:r>
          </a:p>
        </p:txBody>
      </p:sp>
      <p:sp>
        <p:nvSpPr>
          <p:cNvPr id="136" name="tx150">
            <a:extLst>
              <a:ext uri="{FF2B5EF4-FFF2-40B4-BE49-F238E27FC236}">
                <a16:creationId xmlns:a16="http://schemas.microsoft.com/office/drawing/2014/main" id="{FDF19A18-A268-CD49-ADAA-7FCF622CE9DE}"/>
              </a:ext>
            </a:extLst>
          </p:cNvPr>
          <p:cNvSpPr/>
          <p:nvPr/>
        </p:nvSpPr>
        <p:spPr>
          <a:xfrm>
            <a:off x="11408804" y="3615156"/>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5' IRE</a:t>
            </a:r>
          </a:p>
        </p:txBody>
      </p:sp>
      <p:sp>
        <p:nvSpPr>
          <p:cNvPr id="137" name="tx151">
            <a:extLst>
              <a:ext uri="{FF2B5EF4-FFF2-40B4-BE49-F238E27FC236}">
                <a16:creationId xmlns:a16="http://schemas.microsoft.com/office/drawing/2014/main" id="{7B690286-1A90-5445-B625-6CBE25AD61C2}"/>
              </a:ext>
            </a:extLst>
          </p:cNvPr>
          <p:cNvSpPr/>
          <p:nvPr/>
        </p:nvSpPr>
        <p:spPr>
          <a:xfrm>
            <a:off x="11408804" y="3695296"/>
            <a:ext cx="258973" cy="5730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No IRE</a:t>
            </a:r>
          </a:p>
        </p:txBody>
      </p:sp>
      <p:sp>
        <p:nvSpPr>
          <p:cNvPr id="138" name="tx86">
            <a:extLst>
              <a:ext uri="{FF2B5EF4-FFF2-40B4-BE49-F238E27FC236}">
                <a16:creationId xmlns:a16="http://schemas.microsoft.com/office/drawing/2014/main" id="{BF478B86-CFC4-9741-8F10-6A7D41145F2C}"/>
              </a:ext>
            </a:extLst>
          </p:cNvPr>
          <p:cNvSpPr/>
          <p:nvPr/>
        </p:nvSpPr>
        <p:spPr>
          <a:xfrm>
            <a:off x="5370402" y="5069882"/>
            <a:ext cx="438587" cy="40007"/>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RC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z11 Zebrafish</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Genes</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All predicted IREs</a:t>
            </a:r>
            <a:endPar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6159164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C80CA17-479F-BE45-9E9C-A47CAB5F8F61}"/>
              </a:ext>
            </a:extLst>
          </p:cNvPr>
          <p:cNvGraphicFramePr>
            <a:graphicFrameLocks noGrp="1"/>
          </p:cNvGraphicFramePr>
          <p:nvPr/>
        </p:nvGraphicFramePr>
        <p:xfrm>
          <a:off x="838200" y="2359210"/>
          <a:ext cx="10515600" cy="3441903"/>
        </p:xfrm>
        <a:graphic>
          <a:graphicData uri="http://schemas.openxmlformats.org/drawingml/2006/table">
            <a:tbl>
              <a:tblPr firstRow="1" bandRow="1">
                <a:tableStyleId>{93296810-A885-4BE3-A3E7-6D5BEEA58F35}</a:tableStyleId>
              </a:tblPr>
              <a:tblGrid>
                <a:gridCol w="2846294">
                  <a:extLst>
                    <a:ext uri="{9D8B030D-6E8A-4147-A177-3AD203B41FA5}">
                      <a16:colId xmlns:a16="http://schemas.microsoft.com/office/drawing/2014/main" val="3945841111"/>
                    </a:ext>
                  </a:extLst>
                </a:gridCol>
                <a:gridCol w="685800">
                  <a:extLst>
                    <a:ext uri="{9D8B030D-6E8A-4147-A177-3AD203B41FA5}">
                      <a16:colId xmlns:a16="http://schemas.microsoft.com/office/drawing/2014/main" val="4030869436"/>
                    </a:ext>
                  </a:extLst>
                </a:gridCol>
                <a:gridCol w="443753">
                  <a:extLst>
                    <a:ext uri="{9D8B030D-6E8A-4147-A177-3AD203B41FA5}">
                      <a16:colId xmlns:a16="http://schemas.microsoft.com/office/drawing/2014/main" val="2541344158"/>
                    </a:ext>
                  </a:extLst>
                </a:gridCol>
                <a:gridCol w="860612">
                  <a:extLst>
                    <a:ext uri="{9D8B030D-6E8A-4147-A177-3AD203B41FA5}">
                      <a16:colId xmlns:a16="http://schemas.microsoft.com/office/drawing/2014/main" val="3889120134"/>
                    </a:ext>
                  </a:extLst>
                </a:gridCol>
                <a:gridCol w="739588">
                  <a:extLst>
                    <a:ext uri="{9D8B030D-6E8A-4147-A177-3AD203B41FA5}">
                      <a16:colId xmlns:a16="http://schemas.microsoft.com/office/drawing/2014/main" val="1730029959"/>
                    </a:ext>
                  </a:extLst>
                </a:gridCol>
                <a:gridCol w="907820">
                  <a:extLst>
                    <a:ext uri="{9D8B030D-6E8A-4147-A177-3AD203B41FA5}">
                      <a16:colId xmlns:a16="http://schemas.microsoft.com/office/drawing/2014/main" val="910370560"/>
                    </a:ext>
                  </a:extLst>
                </a:gridCol>
                <a:gridCol w="641868">
                  <a:extLst>
                    <a:ext uri="{9D8B030D-6E8A-4147-A177-3AD203B41FA5}">
                      <a16:colId xmlns:a16="http://schemas.microsoft.com/office/drawing/2014/main" val="3387588936"/>
                    </a:ext>
                  </a:extLst>
                </a:gridCol>
                <a:gridCol w="641868">
                  <a:extLst>
                    <a:ext uri="{9D8B030D-6E8A-4147-A177-3AD203B41FA5}">
                      <a16:colId xmlns:a16="http://schemas.microsoft.com/office/drawing/2014/main" val="3503837260"/>
                    </a:ext>
                  </a:extLst>
                </a:gridCol>
                <a:gridCol w="641868">
                  <a:extLst>
                    <a:ext uri="{9D8B030D-6E8A-4147-A177-3AD203B41FA5}">
                      <a16:colId xmlns:a16="http://schemas.microsoft.com/office/drawing/2014/main" val="3826379664"/>
                    </a:ext>
                  </a:extLst>
                </a:gridCol>
                <a:gridCol w="702043">
                  <a:extLst>
                    <a:ext uri="{9D8B030D-6E8A-4147-A177-3AD203B41FA5}">
                      <a16:colId xmlns:a16="http://schemas.microsoft.com/office/drawing/2014/main" val="2997083040"/>
                    </a:ext>
                  </a:extLst>
                </a:gridCol>
                <a:gridCol w="702043">
                  <a:extLst>
                    <a:ext uri="{9D8B030D-6E8A-4147-A177-3AD203B41FA5}">
                      <a16:colId xmlns:a16="http://schemas.microsoft.com/office/drawing/2014/main" val="3199076840"/>
                    </a:ext>
                  </a:extLst>
                </a:gridCol>
                <a:gridCol w="702043">
                  <a:extLst>
                    <a:ext uri="{9D8B030D-6E8A-4147-A177-3AD203B41FA5}">
                      <a16:colId xmlns:a16="http://schemas.microsoft.com/office/drawing/2014/main" val="2175823489"/>
                    </a:ext>
                  </a:extLst>
                </a:gridCol>
              </a:tblGrid>
              <a:tr h="405257">
                <a:tc>
                  <a:txBody>
                    <a:bodyPr/>
                    <a:lstStyle/>
                    <a:p>
                      <a:pPr algn="ctr" fontAlgn="b"/>
                      <a:r>
                        <a:rPr lang="en-AU" sz="1000" u="none" strike="noStrike" dirty="0">
                          <a:effectLst/>
                          <a:latin typeface="Graphik Web" panose="020B0503030202060203" pitchFamily="34" charset="77"/>
                        </a:rPr>
                        <a:t>Gene set</a:t>
                      </a:r>
                      <a:endParaRPr lang="en-AU" sz="10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Collection</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 3'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 5'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without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any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3'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5'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FDR (Any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FDR (3'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dirty="0">
                          <a:effectLst/>
                          <a:latin typeface="Graphik Web" panose="020B0503030202060203" pitchFamily="34" charset="77"/>
                        </a:rPr>
                        <a:t>FDR (5' IRE)</a:t>
                      </a:r>
                      <a:endParaRPr lang="en-AU" sz="1000" b="0" i="0" u="none" strike="noStrike" dirty="0">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507743985"/>
                  </a:ext>
                </a:extLst>
              </a:tr>
              <a:tr h="150653">
                <a:tc>
                  <a:txBody>
                    <a:bodyPr/>
                    <a:lstStyle/>
                    <a:p>
                      <a:pPr algn="l" fontAlgn="b">
                        <a:lnSpc>
                          <a:spcPct val="150000"/>
                        </a:lnSpc>
                      </a:pPr>
                      <a:r>
                        <a:rPr lang="en-AU" sz="900" u="none" strike="noStrike" dirty="0">
                          <a:effectLst/>
                          <a:latin typeface="Graphik Web" panose="020B0503030202060203" pitchFamily="34" charset="77"/>
                        </a:rPr>
                        <a:t>TTGCWCAAY_CEBPB_02</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2322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2106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0.00000017</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0.00144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0.1241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0.2984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236712016"/>
                  </a:ext>
                </a:extLst>
              </a:tr>
              <a:tr h="150653">
                <a:tc>
                  <a:txBody>
                    <a:bodyPr/>
                    <a:lstStyle/>
                    <a:p>
                      <a:pPr algn="l" fontAlgn="b">
                        <a:lnSpc>
                          <a:spcPct val="150000"/>
                        </a:lnSpc>
                      </a:pPr>
                      <a:r>
                        <a:rPr lang="en-AU" sz="900" u="none" strike="noStrike">
                          <a:effectLst/>
                          <a:latin typeface="Graphik Web" panose="020B0503030202060203" pitchFamily="34" charset="77"/>
                        </a:rPr>
                        <a:t>TGANTCA_AP1_C</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189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2618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0.00000102</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0.0039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0.1975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0.2960</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1050010"/>
                  </a:ext>
                </a:extLst>
              </a:tr>
              <a:tr h="150653">
                <a:tc>
                  <a:txBody>
                    <a:bodyPr/>
                    <a:lstStyle/>
                    <a:p>
                      <a:pPr algn="l" fontAlgn="b">
                        <a:lnSpc>
                          <a:spcPct val="150000"/>
                        </a:lnSpc>
                      </a:pPr>
                      <a:r>
                        <a:rPr lang="en-AU" sz="900" u="none" strike="noStrike">
                          <a:effectLst/>
                          <a:latin typeface="Graphik Web" panose="020B0503030202060203" pitchFamily="34" charset="77"/>
                        </a:rPr>
                        <a:t>YRTCANNRCGC_UNKNOWN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3356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206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3085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0.00001418</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0.00053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0.00212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0.6792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0.3499</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4225517904"/>
                  </a:ext>
                </a:extLst>
              </a:tr>
              <a:tr h="150653">
                <a:tc>
                  <a:txBody>
                    <a:bodyPr/>
                    <a:lstStyle/>
                    <a:p>
                      <a:pPr algn="l" fontAlgn="b">
                        <a:lnSpc>
                          <a:spcPct val="150000"/>
                        </a:lnSpc>
                      </a:pPr>
                      <a:r>
                        <a:rPr lang="en-AU" sz="900" u="none" strike="noStrike">
                          <a:effectLst/>
                          <a:latin typeface="Graphik Web" panose="020B0503030202060203" pitchFamily="34" charset="77"/>
                        </a:rPr>
                        <a:t>TGGAAA_NFAT_Q4_01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2314</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2110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0.00001423</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0.01621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0.8018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0.0154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118320269"/>
                  </a:ext>
                </a:extLst>
              </a:tr>
              <a:tr h="150653">
                <a:tc>
                  <a:txBody>
                    <a:bodyPr/>
                    <a:lstStyle/>
                    <a:p>
                      <a:pPr algn="l" fontAlgn="b">
                        <a:lnSpc>
                          <a:spcPct val="150000"/>
                        </a:lnSpc>
                      </a:pPr>
                      <a:r>
                        <a:rPr lang="en-AU" sz="900" u="none" strike="noStrike">
                          <a:effectLst/>
                          <a:latin typeface="Graphik Web" panose="020B0503030202060203" pitchFamily="34" charset="77"/>
                        </a:rPr>
                        <a:t>KEGG_GLIOMA</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11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0.0000390</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0.00275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0.0234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902803405"/>
                  </a:ext>
                </a:extLst>
              </a:tr>
              <a:tr h="150653">
                <a:tc>
                  <a:txBody>
                    <a:bodyPr/>
                    <a:lstStyle/>
                    <a:p>
                      <a:pPr algn="l" fontAlgn="b">
                        <a:lnSpc>
                          <a:spcPct val="150000"/>
                        </a:lnSpc>
                      </a:pPr>
                      <a:r>
                        <a:rPr lang="en-AU" sz="900" u="none" strike="noStrike">
                          <a:effectLst/>
                          <a:latin typeface="Graphik Web" panose="020B0503030202060203" pitchFamily="34" charset="77"/>
                        </a:rPr>
                        <a:t>PID_BETA_CATENIN_NUC_PATHWAY</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61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0.0000390</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0.00030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0.03353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0.6017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0.8422</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196777503"/>
                  </a:ext>
                </a:extLst>
              </a:tr>
              <a:tr h="150653">
                <a:tc>
                  <a:txBody>
                    <a:bodyPr/>
                    <a:lstStyle/>
                    <a:p>
                      <a:pPr algn="l" fontAlgn="b">
                        <a:lnSpc>
                          <a:spcPct val="150000"/>
                        </a:lnSpc>
                      </a:pPr>
                      <a:r>
                        <a:rPr lang="en-AU" sz="900" u="none" strike="noStrike">
                          <a:effectLst/>
                          <a:latin typeface="Graphik Web" panose="020B0503030202060203" pitchFamily="34" charset="77"/>
                        </a:rPr>
                        <a:t>DACOSTA_UV_RESPONSE_VIA_ERCC3_DN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996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892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0.00004258</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0.00481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0.00195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0.3436</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1369267953"/>
                  </a:ext>
                </a:extLst>
              </a:tr>
              <a:tr h="150653">
                <a:tc>
                  <a:txBody>
                    <a:bodyPr/>
                    <a:lstStyle/>
                    <a:p>
                      <a:pPr algn="l" fontAlgn="b">
                        <a:lnSpc>
                          <a:spcPct val="150000"/>
                        </a:lnSpc>
                      </a:pPr>
                      <a:r>
                        <a:rPr lang="en-AU" sz="900" u="none" strike="noStrike" dirty="0">
                          <a:effectLst/>
                          <a:latin typeface="Graphik Web" panose="020B0503030202060203" pitchFamily="34" charset="77"/>
                        </a:rPr>
                        <a:t>WTGAAAT_UNKNOWN</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1034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927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0.0000444</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0.00362</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0.00068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0.2519</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54923796"/>
                  </a:ext>
                </a:extLst>
              </a:tr>
              <a:tr h="150653">
                <a:tc>
                  <a:txBody>
                    <a:bodyPr/>
                    <a:lstStyle/>
                    <a:p>
                      <a:pPr algn="l" fontAlgn="b">
                        <a:lnSpc>
                          <a:spcPct val="150000"/>
                        </a:lnSpc>
                      </a:pPr>
                      <a:r>
                        <a:rPr lang="en-AU" sz="900" u="none" strike="noStrike">
                          <a:effectLst/>
                          <a:latin typeface="Graphik Web" panose="020B0503030202060203" pitchFamily="34" charset="77"/>
                        </a:rPr>
                        <a:t>GO_INTRACELLULAR_SIGNAL_TRANSDUCTION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1820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48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1655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0.00007206</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0.00479</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0.00061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0.0756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0.2433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4241654736"/>
                  </a:ext>
                </a:extLst>
              </a:tr>
              <a:tr h="150653">
                <a:tc>
                  <a:txBody>
                    <a:bodyPr/>
                    <a:lstStyle/>
                    <a:p>
                      <a:pPr algn="l" fontAlgn="b">
                        <a:lnSpc>
                          <a:spcPct val="150000"/>
                        </a:lnSpc>
                      </a:pPr>
                      <a:r>
                        <a:rPr lang="en-AU" sz="900" u="none" strike="noStrike">
                          <a:effectLst/>
                          <a:latin typeface="Graphik Web" panose="020B0503030202060203" pitchFamily="34" charset="77"/>
                        </a:rPr>
                        <a:t>CTACTAG_MIR325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0.00010392</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0.00385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0.00368</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0.0999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0.4433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594273114"/>
                  </a:ext>
                </a:extLst>
              </a:tr>
              <a:tr h="150653">
                <a:tc>
                  <a:txBody>
                    <a:bodyPr/>
                    <a:lstStyle/>
                    <a:p>
                      <a:pPr algn="l" fontAlgn="b">
                        <a:lnSpc>
                          <a:spcPct val="150000"/>
                        </a:lnSpc>
                      </a:pPr>
                      <a:r>
                        <a:rPr lang="en-AU" sz="900" u="none" strike="noStrike">
                          <a:effectLst/>
                          <a:latin typeface="Graphik Web" panose="020B0503030202060203" pitchFamily="34" charset="77"/>
                        </a:rPr>
                        <a:t>TGGNNNNNNKCCAR_UNKNOWN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1095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991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0.00123361</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0.14749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0.2790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0.0944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973273402"/>
                  </a:ext>
                </a:extLst>
              </a:tr>
              <a:tr h="150653">
                <a:tc>
                  <a:txBody>
                    <a:bodyPr/>
                    <a:lstStyle/>
                    <a:p>
                      <a:pPr algn="l" fontAlgn="b">
                        <a:lnSpc>
                          <a:spcPct val="150000"/>
                        </a:lnSpc>
                      </a:pPr>
                      <a:r>
                        <a:rPr lang="en-AU" sz="900" u="none" strike="noStrike">
                          <a:effectLst/>
                          <a:latin typeface="Graphik Web" panose="020B0503030202060203" pitchFamily="34" charset="77"/>
                        </a:rPr>
                        <a:t>GO_POSTSYNAPTIC_MEMBRANE</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250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0.00248396</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0.35322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0.3622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0.0313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746932016"/>
                  </a:ext>
                </a:extLst>
              </a:tr>
              <a:tr h="150653">
                <a:tc>
                  <a:txBody>
                    <a:bodyPr/>
                    <a:lstStyle/>
                    <a:p>
                      <a:pPr algn="l" fontAlgn="b">
                        <a:lnSpc>
                          <a:spcPct val="150000"/>
                        </a:lnSpc>
                      </a:pPr>
                      <a:r>
                        <a:rPr lang="en-AU" sz="900" u="none" strike="noStrike">
                          <a:effectLst/>
                          <a:latin typeface="Graphik Web" panose="020B0503030202060203" pitchFamily="34" charset="77"/>
                        </a:rPr>
                        <a:t>GO_SYNAPTIC_MEMBRANE</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364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323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0.00410790</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0.72471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0.3916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0.0058</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340630862"/>
                  </a:ext>
                </a:extLst>
              </a:tr>
              <a:tr h="150653">
                <a:tc>
                  <a:txBody>
                    <a:bodyPr/>
                    <a:lstStyle/>
                    <a:p>
                      <a:pPr algn="l" fontAlgn="b">
                        <a:lnSpc>
                          <a:spcPct val="150000"/>
                        </a:lnSpc>
                      </a:pPr>
                      <a:r>
                        <a:rPr lang="en-AU" sz="900" u="none" strike="noStrike" dirty="0">
                          <a:effectLst/>
                          <a:latin typeface="Graphik Web" panose="020B0503030202060203" pitchFamily="34" charset="77"/>
                        </a:rPr>
                        <a:t>GO_POSITIVE_REGULATION_OF_BLOOD_VESSEL_ENDOTHELIAL_CELL_MIGRATION</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0.01431239</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0.70084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0.00004</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0.4919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0.0944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422380339"/>
                  </a:ext>
                </a:extLst>
              </a:tr>
              <a:tr h="150653">
                <a:tc>
                  <a:txBody>
                    <a:bodyPr/>
                    <a:lstStyle/>
                    <a:p>
                      <a:pPr algn="l" fontAlgn="b">
                        <a:lnSpc>
                          <a:spcPct val="150000"/>
                        </a:lnSpc>
                      </a:pPr>
                      <a:r>
                        <a:rPr lang="en-AU" sz="900" u="none" strike="noStrike">
                          <a:effectLst/>
                          <a:latin typeface="Graphik Web" panose="020B0503030202060203" pitchFamily="34" charset="77"/>
                        </a:rPr>
                        <a:t>TNCATNTCCYR_UNKNOWN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257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0.03910391</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0.79271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0.00006</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0.6446</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1.0000</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0.0944</a:t>
                      </a:r>
                      <a:endParaRPr lang="en-AU" sz="900" b="0" i="0" u="none" strike="noStrike" dirty="0">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719389245"/>
                  </a:ext>
                </a:extLst>
              </a:tr>
            </a:tbl>
          </a:graphicData>
        </a:graphic>
      </p:graphicFrame>
      <p:sp>
        <p:nvSpPr>
          <p:cNvPr id="4" name="TextBox 3">
            <a:extLst>
              <a:ext uri="{FF2B5EF4-FFF2-40B4-BE49-F238E27FC236}">
                <a16:creationId xmlns:a16="http://schemas.microsoft.com/office/drawing/2014/main" id="{EA64154D-D407-6940-90E3-F0DD73CF4C95}"/>
              </a:ext>
            </a:extLst>
          </p:cNvPr>
          <p:cNvSpPr txBox="1"/>
          <p:nvPr/>
        </p:nvSpPr>
        <p:spPr>
          <a:xfrm>
            <a:off x="0" y="389732"/>
            <a:ext cx="12192000" cy="1323439"/>
          </a:xfrm>
          <a:prstGeom prst="rect">
            <a:avLst/>
          </a:prstGeom>
          <a:noFill/>
        </p:spPr>
        <p:txBody>
          <a:bodyPr wrap="square" rtlCol="0">
            <a:spAutoFit/>
          </a:bodyPr>
          <a:lstStyle/>
          <a:p>
            <a:pPr algn="ctr"/>
            <a:r>
              <a:rPr lang="en-AU" sz="4000" b="1" dirty="0">
                <a:solidFill>
                  <a:srgbClr val="E8461E"/>
                </a:solidFill>
                <a:latin typeface="Graphik Web" panose="020B0503030202060203" pitchFamily="34" charset="77"/>
              </a:rPr>
              <a:t>Top ranked genesets enriched in </a:t>
            </a:r>
            <a:br>
              <a:rPr lang="en-AU" sz="4000" b="1" dirty="0">
                <a:solidFill>
                  <a:srgbClr val="E8461E"/>
                </a:solidFill>
                <a:latin typeface="Graphik Web" panose="020B0503030202060203" pitchFamily="34" charset="77"/>
              </a:rPr>
            </a:br>
            <a:r>
              <a:rPr lang="en-AU" sz="4000" b="1" dirty="0">
                <a:solidFill>
                  <a:srgbClr val="E8461E"/>
                </a:solidFill>
                <a:latin typeface="Graphik Web" panose="020B0503030202060203" pitchFamily="34" charset="77"/>
              </a:rPr>
              <a:t>predicted IRE genes</a:t>
            </a:r>
          </a:p>
        </p:txBody>
      </p:sp>
    </p:spTree>
    <p:extLst>
      <p:ext uri="{BB962C8B-B14F-4D97-AF65-F5344CB8AC3E}">
        <p14:creationId xmlns:p14="http://schemas.microsoft.com/office/powerpoint/2010/main" val="3618339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CAC5E0-D9C7-594C-BA72-A348CB60456E}"/>
              </a:ext>
            </a:extLst>
          </p:cNvPr>
          <p:cNvSpPr txBox="1"/>
          <p:nvPr/>
        </p:nvSpPr>
        <p:spPr>
          <a:xfrm>
            <a:off x="298526" y="323808"/>
            <a:ext cx="10685939" cy="646331"/>
          </a:xfrm>
          <a:prstGeom prst="rect">
            <a:avLst/>
          </a:prstGeom>
          <a:noFill/>
        </p:spPr>
        <p:txBody>
          <a:bodyPr wrap="none" rtlCol="0">
            <a:spAutoFit/>
          </a:bodyPr>
          <a:lstStyle/>
          <a:p>
            <a:r>
              <a:rPr lang="en-AU" sz="3600" b="1" dirty="0">
                <a:solidFill>
                  <a:srgbClr val="E8461E"/>
                </a:solidFill>
                <a:latin typeface="Graphik Web" panose="020B0503030202060203" pitchFamily="34" charset="77"/>
                <a:ea typeface="Helvetica Neue" panose="02000503000000020004" pitchFamily="2" charset="0"/>
                <a:cs typeface="Helvetica Neue" panose="02000503000000020004" pitchFamily="2" charset="0"/>
              </a:rPr>
              <a:t>PCA of expression of genes with 3’ and 5’ IREs</a:t>
            </a:r>
          </a:p>
        </p:txBody>
      </p:sp>
      <p:sp>
        <p:nvSpPr>
          <p:cNvPr id="6" name="TextBox 5">
            <a:extLst>
              <a:ext uri="{FF2B5EF4-FFF2-40B4-BE49-F238E27FC236}">
                <a16:creationId xmlns:a16="http://schemas.microsoft.com/office/drawing/2014/main" id="{B2E82905-F49C-F54C-A9A1-AB54287660BC}"/>
              </a:ext>
            </a:extLst>
          </p:cNvPr>
          <p:cNvSpPr txBox="1"/>
          <p:nvPr/>
        </p:nvSpPr>
        <p:spPr>
          <a:xfrm>
            <a:off x="529318" y="1238060"/>
            <a:ext cx="2528256" cy="400110"/>
          </a:xfrm>
          <a:prstGeom prst="rect">
            <a:avLst/>
          </a:prstGeom>
          <a:noFill/>
        </p:spPr>
        <p:txBody>
          <a:bodyPr wrap="none" rtlCol="0">
            <a:spAutoFit/>
          </a:bodyPr>
          <a:lstStyle/>
          <a:p>
            <a:r>
              <a:rPr lang="en-AU" sz="2000" b="1" dirty="0">
                <a:solidFill>
                  <a:schemeClr val="accent6"/>
                </a:solidFill>
                <a:latin typeface="Graphik Web" panose="020B0503030202060203" pitchFamily="34" charset="77"/>
                <a:ea typeface="Helvetica Neue" panose="02000503000000020004" pitchFamily="2" charset="0"/>
                <a:cs typeface="Helvetica Neue" panose="02000503000000020004" pitchFamily="2" charset="0"/>
              </a:rPr>
              <a:t>Genes with 3’ IREs</a:t>
            </a:r>
          </a:p>
        </p:txBody>
      </p:sp>
      <p:sp>
        <p:nvSpPr>
          <p:cNvPr id="7" name="TextBox 6">
            <a:extLst>
              <a:ext uri="{FF2B5EF4-FFF2-40B4-BE49-F238E27FC236}">
                <a16:creationId xmlns:a16="http://schemas.microsoft.com/office/drawing/2014/main" id="{601D0C1C-AD15-5641-8B69-E56BA040726C}"/>
              </a:ext>
            </a:extLst>
          </p:cNvPr>
          <p:cNvSpPr txBox="1"/>
          <p:nvPr/>
        </p:nvSpPr>
        <p:spPr>
          <a:xfrm>
            <a:off x="5663752" y="1301669"/>
            <a:ext cx="2521844" cy="400110"/>
          </a:xfrm>
          <a:prstGeom prst="rect">
            <a:avLst/>
          </a:prstGeom>
          <a:noFill/>
        </p:spPr>
        <p:txBody>
          <a:bodyPr wrap="none" rtlCol="0">
            <a:spAutoFit/>
          </a:bodyPr>
          <a:lstStyle/>
          <a:p>
            <a:r>
              <a:rPr lang="en-AU" sz="2000" b="1" dirty="0">
                <a:solidFill>
                  <a:schemeClr val="accent4">
                    <a:lumMod val="60000"/>
                    <a:lumOff val="40000"/>
                  </a:schemeClr>
                </a:solidFill>
                <a:latin typeface="Graphik Web" panose="020B0503030202060203" pitchFamily="34" charset="77"/>
                <a:ea typeface="Helvetica Neue" panose="02000503000000020004" pitchFamily="2" charset="0"/>
                <a:cs typeface="Helvetica Neue" panose="02000503000000020004" pitchFamily="2" charset="0"/>
              </a:rPr>
              <a:t>Genes with 5’ IREs</a:t>
            </a:r>
          </a:p>
        </p:txBody>
      </p:sp>
      <p:pic>
        <p:nvPicPr>
          <p:cNvPr id="13" name="Picture 12">
            <a:extLst>
              <a:ext uri="{FF2B5EF4-FFF2-40B4-BE49-F238E27FC236}">
                <a16:creationId xmlns:a16="http://schemas.microsoft.com/office/drawing/2014/main" id="{235F1C06-7A02-6A44-8D22-73B12AE85885}"/>
              </a:ext>
            </a:extLst>
          </p:cNvPr>
          <p:cNvPicPr>
            <a:picLocks noChangeAspect="1"/>
          </p:cNvPicPr>
          <p:nvPr/>
        </p:nvPicPr>
        <p:blipFill rotWithShape="1">
          <a:blip r:embed="rId3"/>
          <a:srcRect l="11531" r="26894"/>
          <a:stretch/>
        </p:blipFill>
        <p:spPr>
          <a:xfrm>
            <a:off x="702365" y="1701779"/>
            <a:ext cx="4540240" cy="4550516"/>
          </a:xfrm>
          <a:prstGeom prst="rect">
            <a:avLst/>
          </a:prstGeom>
        </p:spPr>
      </p:pic>
      <p:pic>
        <p:nvPicPr>
          <p:cNvPr id="14" name="Picture 13">
            <a:extLst>
              <a:ext uri="{FF2B5EF4-FFF2-40B4-BE49-F238E27FC236}">
                <a16:creationId xmlns:a16="http://schemas.microsoft.com/office/drawing/2014/main" id="{5A1FFD0E-C58E-E748-AB34-E09150095F81}"/>
              </a:ext>
            </a:extLst>
          </p:cNvPr>
          <p:cNvPicPr>
            <a:picLocks noChangeAspect="1"/>
          </p:cNvPicPr>
          <p:nvPr/>
        </p:nvPicPr>
        <p:blipFill rotWithShape="1">
          <a:blip r:embed="rId3"/>
          <a:srcRect l="74149" t="17358" r="11988" b="29409"/>
          <a:stretch/>
        </p:blipFill>
        <p:spPr>
          <a:xfrm>
            <a:off x="10373277" y="1550906"/>
            <a:ext cx="1232452" cy="2920578"/>
          </a:xfrm>
          <a:prstGeom prst="rect">
            <a:avLst/>
          </a:prstGeom>
        </p:spPr>
      </p:pic>
      <p:pic>
        <p:nvPicPr>
          <p:cNvPr id="15" name="Picture 14">
            <a:extLst>
              <a:ext uri="{FF2B5EF4-FFF2-40B4-BE49-F238E27FC236}">
                <a16:creationId xmlns:a16="http://schemas.microsoft.com/office/drawing/2014/main" id="{B4C1F2D9-9020-7F47-963A-C45A65244A1C}"/>
              </a:ext>
            </a:extLst>
          </p:cNvPr>
          <p:cNvPicPr>
            <a:picLocks noChangeAspect="1"/>
          </p:cNvPicPr>
          <p:nvPr/>
        </p:nvPicPr>
        <p:blipFill rotWithShape="1">
          <a:blip r:embed="rId4"/>
          <a:srcRect l="11133" r="27044"/>
          <a:stretch/>
        </p:blipFill>
        <p:spPr>
          <a:xfrm>
            <a:off x="5481143" y="1701779"/>
            <a:ext cx="4470987" cy="4463143"/>
          </a:xfrm>
          <a:prstGeom prst="rect">
            <a:avLst/>
          </a:prstGeom>
        </p:spPr>
      </p:pic>
    </p:spTree>
    <p:extLst>
      <p:ext uri="{BB962C8B-B14F-4D97-AF65-F5344CB8AC3E}">
        <p14:creationId xmlns:p14="http://schemas.microsoft.com/office/powerpoint/2010/main" val="2472111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F3E3369-1494-C344-ABC8-EF53BF35F883}"/>
              </a:ext>
            </a:extLst>
          </p:cNvPr>
          <p:cNvSpPr txBox="1"/>
          <p:nvPr/>
        </p:nvSpPr>
        <p:spPr>
          <a:xfrm>
            <a:off x="474784" y="386861"/>
            <a:ext cx="10180992" cy="2831544"/>
          </a:xfrm>
          <a:prstGeom prst="rect">
            <a:avLst/>
          </a:prstGeom>
          <a:noFill/>
        </p:spPr>
        <p:txBody>
          <a:bodyPr wrap="none" rtlCol="0">
            <a:spAutoFit/>
          </a:bodyPr>
          <a:lstStyle/>
          <a:p>
            <a:r>
              <a:rPr lang="en-AU" sz="4400" b="1" dirty="0">
                <a:solidFill>
                  <a:srgbClr val="E8461E"/>
                </a:solidFill>
                <a:latin typeface="Graphik Web" panose="020B0503030202060203" pitchFamily="34" charset="77"/>
              </a:rPr>
              <a:t>RNA-seq processing and import</a:t>
            </a:r>
          </a:p>
          <a:p>
            <a:endParaRPr lang="en-AU" sz="4400" dirty="0">
              <a:solidFill>
                <a:srgbClr val="E8461E"/>
              </a:solidFill>
              <a:latin typeface="Graphik Web" panose="020B0503030202060203" pitchFamily="34" charset="77"/>
            </a:endParaRPr>
          </a:p>
          <a:p>
            <a:pPr marL="285750" indent="-285750">
              <a:buFont typeface="Arial" panose="020B0604020202020204" pitchFamily="34" charset="0"/>
              <a:buChar char="•"/>
            </a:pPr>
            <a:r>
              <a:rPr lang="en-AU" dirty="0">
                <a:latin typeface="Graphik Web" panose="020B0503030202060203" pitchFamily="34" charset="77"/>
              </a:rPr>
              <a:t>75bp single-end </a:t>
            </a:r>
            <a:r>
              <a:rPr lang="en-AU" dirty="0" err="1">
                <a:latin typeface="Graphik Web" panose="020B0503030202060203" pitchFamily="34" charset="77"/>
              </a:rPr>
              <a:t>polyA</a:t>
            </a:r>
            <a:r>
              <a:rPr lang="en-AU" dirty="0">
                <a:latin typeface="Graphik Web" panose="020B0503030202060203" pitchFamily="34" charset="77"/>
              </a:rPr>
              <a:t>-enriched libraries</a:t>
            </a:r>
          </a:p>
          <a:p>
            <a:pPr marL="285750" indent="-285750">
              <a:buFont typeface="Arial" panose="020B0604020202020204" pitchFamily="34" charset="0"/>
              <a:buChar char="•"/>
            </a:pPr>
            <a:r>
              <a:rPr lang="en-AU" dirty="0" err="1">
                <a:latin typeface="Graphik Web" panose="020B0503030202060203" pitchFamily="34" charset="77"/>
              </a:rPr>
              <a:t>AdapterRemoval</a:t>
            </a:r>
            <a:r>
              <a:rPr lang="en-AU" dirty="0">
                <a:latin typeface="Graphik Web" panose="020B0503030202060203" pitchFamily="34" charset="77"/>
              </a:rPr>
              <a:t> for quality trimming</a:t>
            </a:r>
          </a:p>
          <a:p>
            <a:pPr marL="285750" indent="-285750">
              <a:buFont typeface="Arial" panose="020B0604020202020204" pitchFamily="34" charset="0"/>
              <a:buChar char="•"/>
            </a:pPr>
            <a:r>
              <a:rPr lang="en-AU" dirty="0" err="1">
                <a:latin typeface="Graphik Web" panose="020B0503030202060203" pitchFamily="34" charset="77"/>
              </a:rPr>
              <a:t>Kallisto</a:t>
            </a:r>
            <a:r>
              <a:rPr lang="en-AU" dirty="0">
                <a:latin typeface="Graphik Web" panose="020B0503030202060203" pitchFamily="34" charset="77"/>
              </a:rPr>
              <a:t> for transcript abundance estimation with 100 bootstraps for technical variation </a:t>
            </a:r>
          </a:p>
          <a:p>
            <a:pPr marL="285750" indent="-285750">
              <a:buFont typeface="Arial" panose="020B0604020202020204" pitchFamily="34" charset="0"/>
              <a:buChar char="•"/>
            </a:pPr>
            <a:r>
              <a:rPr lang="en-AU" dirty="0">
                <a:latin typeface="Graphik Web" panose="020B0503030202060203" pitchFamily="34" charset="77"/>
              </a:rPr>
              <a:t>Summarise transcript abundance to gene count estimates using edgeR::</a:t>
            </a:r>
            <a:r>
              <a:rPr lang="en-AU" dirty="0" err="1">
                <a:latin typeface="Graphik Web" panose="020B0503030202060203" pitchFamily="34" charset="77"/>
              </a:rPr>
              <a:t>catchKallisto</a:t>
            </a:r>
            <a:r>
              <a:rPr lang="en-AU" dirty="0">
                <a:latin typeface="Graphik Web" panose="020B0503030202060203" pitchFamily="34" charset="77"/>
              </a:rPr>
              <a:t>()</a:t>
            </a:r>
          </a:p>
          <a:p>
            <a:pPr marL="285750" indent="-285750">
              <a:buFont typeface="Arial" panose="020B0604020202020204" pitchFamily="34" charset="0"/>
              <a:buChar char="•"/>
            </a:pPr>
            <a:r>
              <a:rPr lang="en-AU" dirty="0">
                <a:latin typeface="Graphik Web" panose="020B0503030202060203" pitchFamily="34" charset="77"/>
              </a:rPr>
              <a:t>Filtering: Genes must be expressed at least 1 </a:t>
            </a:r>
            <a:r>
              <a:rPr lang="en-AU" dirty="0" err="1">
                <a:latin typeface="Graphik Web" panose="020B0503030202060203" pitchFamily="34" charset="77"/>
              </a:rPr>
              <a:t>cpm</a:t>
            </a:r>
            <a:r>
              <a:rPr lang="en-AU" dirty="0">
                <a:latin typeface="Graphik Web" panose="020B0503030202060203" pitchFamily="34" charset="77"/>
              </a:rPr>
              <a:t> in at least 4 samples</a:t>
            </a:r>
          </a:p>
        </p:txBody>
      </p:sp>
      <p:pic>
        <p:nvPicPr>
          <p:cNvPr id="5" name="Picture 4">
            <a:extLst>
              <a:ext uri="{FF2B5EF4-FFF2-40B4-BE49-F238E27FC236}">
                <a16:creationId xmlns:a16="http://schemas.microsoft.com/office/drawing/2014/main" id="{32E813B2-A13E-314C-8BEE-A2E5F821BA01}"/>
              </a:ext>
            </a:extLst>
          </p:cNvPr>
          <p:cNvPicPr>
            <a:picLocks noChangeAspect="1"/>
          </p:cNvPicPr>
          <p:nvPr/>
        </p:nvPicPr>
        <p:blipFill>
          <a:blip r:embed="rId2"/>
          <a:stretch>
            <a:fillRect/>
          </a:stretch>
        </p:blipFill>
        <p:spPr>
          <a:xfrm>
            <a:off x="7021146" y="3639596"/>
            <a:ext cx="4445000" cy="2743200"/>
          </a:xfrm>
          <a:prstGeom prst="rect">
            <a:avLst/>
          </a:prstGeom>
        </p:spPr>
      </p:pic>
    </p:spTree>
    <p:extLst>
      <p:ext uri="{BB962C8B-B14F-4D97-AF65-F5344CB8AC3E}">
        <p14:creationId xmlns:p14="http://schemas.microsoft.com/office/powerpoint/2010/main" val="1725944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a:extLst>
              <a:ext uri="{FF2B5EF4-FFF2-40B4-BE49-F238E27FC236}">
                <a16:creationId xmlns:a16="http://schemas.microsoft.com/office/drawing/2014/main" id="{99AF9C87-5B97-ED4E-A925-95DAC73E510D}"/>
              </a:ext>
            </a:extLst>
          </p:cNvPr>
          <p:cNvPicPr>
            <a:picLocks noChangeAspect="1"/>
          </p:cNvPicPr>
          <p:nvPr/>
        </p:nvPicPr>
        <p:blipFill>
          <a:blip r:embed="rId2"/>
          <a:stretch>
            <a:fillRect/>
          </a:stretch>
        </p:blipFill>
        <p:spPr>
          <a:xfrm>
            <a:off x="5081261" y="1124184"/>
            <a:ext cx="7110740" cy="4388342"/>
          </a:xfrm>
          <a:prstGeom prst="rect">
            <a:avLst/>
          </a:prstGeom>
        </p:spPr>
      </p:pic>
      <p:sp>
        <p:nvSpPr>
          <p:cNvPr id="93" name="TextBox 92">
            <a:extLst>
              <a:ext uri="{FF2B5EF4-FFF2-40B4-BE49-F238E27FC236}">
                <a16:creationId xmlns:a16="http://schemas.microsoft.com/office/drawing/2014/main" id="{4E6AC921-53F4-8B40-BE3A-DD7D15F027E3}"/>
              </a:ext>
            </a:extLst>
          </p:cNvPr>
          <p:cNvSpPr txBox="1"/>
          <p:nvPr/>
        </p:nvSpPr>
        <p:spPr>
          <a:xfrm>
            <a:off x="479781" y="478977"/>
            <a:ext cx="4890383" cy="3231654"/>
          </a:xfrm>
          <a:prstGeom prst="rect">
            <a:avLst/>
          </a:prstGeom>
          <a:noFill/>
        </p:spPr>
        <p:txBody>
          <a:bodyPr wrap="square" rtlCol="0">
            <a:spAutoFit/>
          </a:bodyPr>
          <a:lstStyle/>
          <a:p>
            <a:r>
              <a:rPr lang="en-AU" sz="2800" b="1" dirty="0">
                <a:solidFill>
                  <a:srgbClr val="E8461E"/>
                </a:solidFill>
                <a:latin typeface="Graphik Web" panose="020B0503030202060203" pitchFamily="34" charset="77"/>
              </a:rPr>
              <a:t>PCA of gene expression for all libraries</a:t>
            </a:r>
          </a:p>
          <a:p>
            <a:endParaRPr lang="en-AU" sz="2800" dirty="0">
              <a:latin typeface="Graphik Web" panose="020B0503030202060203" pitchFamily="34" charset="77"/>
            </a:endParaRPr>
          </a:p>
          <a:p>
            <a:pPr marL="457200" indent="-457200">
              <a:buFont typeface="Arial" panose="020B0604020202020204" pitchFamily="34" charset="0"/>
              <a:buChar char="•"/>
            </a:pPr>
            <a:r>
              <a:rPr lang="en-AU" sz="2000" dirty="0">
                <a:latin typeface="Graphik Web" panose="020B0503030202060203" pitchFamily="34" charset="77"/>
              </a:rPr>
              <a:t>Age separates PC1</a:t>
            </a:r>
          </a:p>
          <a:p>
            <a:pPr marL="457200" indent="-457200">
              <a:buFont typeface="Arial" panose="020B0604020202020204" pitchFamily="34" charset="0"/>
              <a:buChar char="•"/>
            </a:pPr>
            <a:r>
              <a:rPr lang="en-AU" sz="2000" dirty="0">
                <a:latin typeface="Graphik Web" panose="020B0503030202060203" pitchFamily="34" charset="77"/>
              </a:rPr>
              <a:t>Some separation based on oxygen level and genotype on PC2, but separation unclear. </a:t>
            </a:r>
          </a:p>
          <a:p>
            <a:pPr marL="457200" indent="-457200">
              <a:buFont typeface="Arial" panose="020B0604020202020204" pitchFamily="34" charset="0"/>
              <a:buChar char="•"/>
            </a:pPr>
            <a:r>
              <a:rPr lang="en-AU" sz="2000" dirty="0">
                <a:latin typeface="Graphik Web" panose="020B0503030202060203" pitchFamily="34" charset="77"/>
              </a:rPr>
              <a:t>Overall variation in the data explained beyond PC1 is quite low. </a:t>
            </a:r>
          </a:p>
        </p:txBody>
      </p:sp>
      <p:pic>
        <p:nvPicPr>
          <p:cNvPr id="94" name="Picture 93">
            <a:extLst>
              <a:ext uri="{FF2B5EF4-FFF2-40B4-BE49-F238E27FC236}">
                <a16:creationId xmlns:a16="http://schemas.microsoft.com/office/drawing/2014/main" id="{AF7CCED0-84C6-8C4F-B428-9CDEAA465E53}"/>
              </a:ext>
            </a:extLst>
          </p:cNvPr>
          <p:cNvPicPr>
            <a:picLocks noChangeAspect="1"/>
          </p:cNvPicPr>
          <p:nvPr/>
        </p:nvPicPr>
        <p:blipFill rotWithShape="1">
          <a:blip r:embed="rId3"/>
          <a:srcRect t="7095" b="19033"/>
          <a:stretch/>
        </p:blipFill>
        <p:spPr>
          <a:xfrm>
            <a:off x="437362" y="4216810"/>
            <a:ext cx="4445000" cy="2026484"/>
          </a:xfrm>
          <a:prstGeom prst="rect">
            <a:avLst/>
          </a:prstGeom>
        </p:spPr>
      </p:pic>
    </p:spTree>
    <p:extLst>
      <p:ext uri="{BB962C8B-B14F-4D97-AF65-F5344CB8AC3E}">
        <p14:creationId xmlns:p14="http://schemas.microsoft.com/office/powerpoint/2010/main" val="676478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Picture 94">
            <a:extLst>
              <a:ext uri="{FF2B5EF4-FFF2-40B4-BE49-F238E27FC236}">
                <a16:creationId xmlns:a16="http://schemas.microsoft.com/office/drawing/2014/main" id="{2EEC04E0-A15A-6943-A423-609E6707163E}"/>
              </a:ext>
            </a:extLst>
          </p:cNvPr>
          <p:cNvPicPr>
            <a:picLocks noChangeAspect="1"/>
          </p:cNvPicPr>
          <p:nvPr/>
        </p:nvPicPr>
        <p:blipFill rotWithShape="1">
          <a:blip r:embed="rId2"/>
          <a:srcRect t="8007" b="19157"/>
          <a:stretch/>
        </p:blipFill>
        <p:spPr>
          <a:xfrm>
            <a:off x="685800" y="4968150"/>
            <a:ext cx="3376658" cy="1517831"/>
          </a:xfrm>
          <a:prstGeom prst="rect">
            <a:avLst/>
          </a:prstGeom>
        </p:spPr>
      </p:pic>
      <p:sp>
        <p:nvSpPr>
          <p:cNvPr id="96" name="TextBox 95">
            <a:extLst>
              <a:ext uri="{FF2B5EF4-FFF2-40B4-BE49-F238E27FC236}">
                <a16:creationId xmlns:a16="http://schemas.microsoft.com/office/drawing/2014/main" id="{4BF41758-C735-DC4D-B5A0-99BC10E6ECB5}"/>
              </a:ext>
            </a:extLst>
          </p:cNvPr>
          <p:cNvSpPr txBox="1"/>
          <p:nvPr/>
        </p:nvSpPr>
        <p:spPr>
          <a:xfrm>
            <a:off x="479782" y="478977"/>
            <a:ext cx="3816864" cy="4031873"/>
          </a:xfrm>
          <a:prstGeom prst="rect">
            <a:avLst/>
          </a:prstGeom>
          <a:noFill/>
        </p:spPr>
        <p:txBody>
          <a:bodyPr wrap="square" rtlCol="0">
            <a:spAutoFit/>
          </a:bodyPr>
          <a:lstStyle/>
          <a:p>
            <a:r>
              <a:rPr lang="en-AU" sz="2800" b="1" dirty="0">
                <a:solidFill>
                  <a:srgbClr val="E8461E"/>
                </a:solidFill>
                <a:latin typeface="Graphik Web" panose="020B0503030202060203" pitchFamily="34" charset="77"/>
              </a:rPr>
              <a:t>PCA of transcript expression for all libraries</a:t>
            </a:r>
          </a:p>
          <a:p>
            <a:endParaRPr lang="en-AU" sz="2800" dirty="0">
              <a:latin typeface="Graphik Web" panose="020B0503030202060203" pitchFamily="34" charset="77"/>
            </a:endParaRPr>
          </a:p>
          <a:p>
            <a:pPr marL="457200" indent="-457200">
              <a:buFont typeface="Arial" panose="020B0604020202020204" pitchFamily="34" charset="0"/>
              <a:buChar char="•"/>
            </a:pPr>
            <a:r>
              <a:rPr lang="en-AU" dirty="0">
                <a:latin typeface="Graphik Web" panose="020B0503030202060203" pitchFamily="34" charset="77"/>
              </a:rPr>
              <a:t>Age separates PC1</a:t>
            </a:r>
          </a:p>
          <a:p>
            <a:pPr marL="457200" indent="-457200">
              <a:buFont typeface="Arial" panose="020B0604020202020204" pitchFamily="34" charset="0"/>
              <a:buChar char="•"/>
            </a:pPr>
            <a:r>
              <a:rPr lang="en-AU" dirty="0">
                <a:latin typeface="Graphik Web" panose="020B0503030202060203" pitchFamily="34" charset="77"/>
              </a:rPr>
              <a:t>Effect of hypoxia/</a:t>
            </a:r>
            <a:r>
              <a:rPr lang="en-AU" dirty="0" err="1">
                <a:latin typeface="Graphik Web" panose="020B0503030202060203" pitchFamily="34" charset="77"/>
              </a:rPr>
              <a:t>normoxia</a:t>
            </a:r>
            <a:r>
              <a:rPr lang="en-AU" dirty="0">
                <a:latin typeface="Graphik Web" panose="020B0503030202060203" pitchFamily="34" charset="77"/>
              </a:rPr>
              <a:t> is clearer in wild-types than in mutants. </a:t>
            </a:r>
          </a:p>
          <a:p>
            <a:pPr marL="457200" indent="-457200">
              <a:buFont typeface="Arial" panose="020B0604020202020204" pitchFamily="34" charset="0"/>
              <a:buChar char="•"/>
            </a:pPr>
            <a:r>
              <a:rPr lang="en-AU" dirty="0">
                <a:latin typeface="Graphik Web" panose="020B0503030202060203" pitchFamily="34" charset="77"/>
              </a:rPr>
              <a:t>Separation between sample groups is better at transcript-level compared to gene-level.</a:t>
            </a:r>
          </a:p>
        </p:txBody>
      </p:sp>
      <p:sp>
        <p:nvSpPr>
          <p:cNvPr id="97" name="rc4">
            <a:extLst>
              <a:ext uri="{FF2B5EF4-FFF2-40B4-BE49-F238E27FC236}">
                <a16:creationId xmlns:a16="http://schemas.microsoft.com/office/drawing/2014/main" id="{3FAEFE5D-CB55-CC4A-A833-A74BA6BC86AC}"/>
              </a:ext>
            </a:extLst>
          </p:cNvPr>
          <p:cNvSpPr/>
          <p:nvPr/>
        </p:nvSpPr>
        <p:spPr>
          <a:xfrm>
            <a:off x="4319544" y="650999"/>
            <a:ext cx="7620000" cy="5834982"/>
          </a:xfrm>
          <a:prstGeom prst="rect">
            <a:avLst/>
          </a:prstGeom>
          <a:solidFill>
            <a:srgbClr val="FFFFFF">
              <a:alpha val="100000"/>
            </a:srgbClr>
          </a:solidFill>
          <a:ln w="13550" cap="rnd">
            <a:solidFill>
              <a:srgbClr val="FFFFFF">
                <a:alpha val="100000"/>
              </a:srgbClr>
            </a:solidFill>
            <a:prstDash val="solid"/>
            <a:round/>
          </a:ln>
        </p:spPr>
        <p:txBody>
          <a:bodyPr/>
          <a:lstStyle/>
          <a:p>
            <a:endParaRPr>
              <a:latin typeface="Brandon Text" panose="020B0503020203060203" pitchFamily="34" charset="77"/>
            </a:endParaRPr>
          </a:p>
        </p:txBody>
      </p:sp>
      <p:pic>
        <p:nvPicPr>
          <p:cNvPr id="192" name="Picture 191">
            <a:extLst>
              <a:ext uri="{FF2B5EF4-FFF2-40B4-BE49-F238E27FC236}">
                <a16:creationId xmlns:a16="http://schemas.microsoft.com/office/drawing/2014/main" id="{5878ACD8-9651-0F4C-A8F0-B6696FBCAAA1}"/>
              </a:ext>
            </a:extLst>
          </p:cNvPr>
          <p:cNvPicPr>
            <a:picLocks noChangeAspect="1"/>
          </p:cNvPicPr>
          <p:nvPr/>
        </p:nvPicPr>
        <p:blipFill>
          <a:blip r:embed="rId3"/>
          <a:stretch>
            <a:fillRect/>
          </a:stretch>
        </p:blipFill>
        <p:spPr>
          <a:xfrm>
            <a:off x="4553732" y="1413064"/>
            <a:ext cx="7341146" cy="4530536"/>
          </a:xfrm>
          <a:prstGeom prst="rect">
            <a:avLst/>
          </a:prstGeom>
        </p:spPr>
      </p:pic>
    </p:spTree>
    <p:extLst>
      <p:ext uri="{BB962C8B-B14F-4D97-AF65-F5344CB8AC3E}">
        <p14:creationId xmlns:p14="http://schemas.microsoft.com/office/powerpoint/2010/main" val="9766658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8A14ED-538C-404A-A23C-22E9421DC2E9}"/>
              </a:ext>
            </a:extLst>
          </p:cNvPr>
          <p:cNvSpPr txBox="1"/>
          <p:nvPr/>
        </p:nvSpPr>
        <p:spPr>
          <a:xfrm>
            <a:off x="679269" y="613954"/>
            <a:ext cx="7544053" cy="1384995"/>
          </a:xfrm>
          <a:prstGeom prst="rect">
            <a:avLst/>
          </a:prstGeom>
          <a:noFill/>
        </p:spPr>
        <p:txBody>
          <a:bodyPr wrap="none" rtlCol="0">
            <a:spAutoFit/>
          </a:bodyPr>
          <a:lstStyle/>
          <a:p>
            <a:r>
              <a:rPr lang="en-AU" sz="3600" b="1" dirty="0">
                <a:solidFill>
                  <a:srgbClr val="E8461E"/>
                </a:solidFill>
                <a:latin typeface="Graphik Web" panose="020B0503030202060203" pitchFamily="34" charset="77"/>
              </a:rPr>
              <a:t>PCA of genes regulated by IREs</a:t>
            </a:r>
          </a:p>
          <a:p>
            <a:endParaRPr lang="en-AU" b="1" dirty="0">
              <a:solidFill>
                <a:srgbClr val="E8461E"/>
              </a:solidFill>
              <a:latin typeface="Graphik Web" panose="020B0503030202060203" pitchFamily="34" charset="77"/>
            </a:endParaRPr>
          </a:p>
          <a:p>
            <a:r>
              <a:rPr lang="en-AU" sz="2800" b="1" dirty="0">
                <a:solidFill>
                  <a:srgbClr val="FFC000"/>
                </a:solidFill>
                <a:latin typeface="Graphik Web" panose="020B0503030202060203" pitchFamily="34" charset="77"/>
              </a:rPr>
              <a:t>                    3’ IREs                                                  5’ IREs</a:t>
            </a:r>
          </a:p>
        </p:txBody>
      </p:sp>
      <p:pic>
        <p:nvPicPr>
          <p:cNvPr id="7" name="Picture 6">
            <a:extLst>
              <a:ext uri="{FF2B5EF4-FFF2-40B4-BE49-F238E27FC236}">
                <a16:creationId xmlns:a16="http://schemas.microsoft.com/office/drawing/2014/main" id="{F2B39F6A-B8D8-914E-B651-7D4DEDF41264}"/>
              </a:ext>
            </a:extLst>
          </p:cNvPr>
          <p:cNvPicPr>
            <a:picLocks noChangeAspect="1"/>
          </p:cNvPicPr>
          <p:nvPr/>
        </p:nvPicPr>
        <p:blipFill>
          <a:blip r:embed="rId2"/>
          <a:stretch>
            <a:fillRect/>
          </a:stretch>
        </p:blipFill>
        <p:spPr>
          <a:xfrm>
            <a:off x="4846320" y="1998949"/>
            <a:ext cx="6615974" cy="4083001"/>
          </a:xfrm>
          <a:prstGeom prst="rect">
            <a:avLst/>
          </a:prstGeom>
        </p:spPr>
      </p:pic>
      <p:pic>
        <p:nvPicPr>
          <p:cNvPr id="8" name="Picture 7">
            <a:extLst>
              <a:ext uri="{FF2B5EF4-FFF2-40B4-BE49-F238E27FC236}">
                <a16:creationId xmlns:a16="http://schemas.microsoft.com/office/drawing/2014/main" id="{87CE87AC-F4D8-2149-B98E-7D7F62C7A8E0}"/>
              </a:ext>
            </a:extLst>
          </p:cNvPr>
          <p:cNvPicPr>
            <a:picLocks noChangeAspect="1"/>
          </p:cNvPicPr>
          <p:nvPr/>
        </p:nvPicPr>
        <p:blipFill rotWithShape="1">
          <a:blip r:embed="rId3"/>
          <a:srcRect r="30800"/>
          <a:stretch/>
        </p:blipFill>
        <p:spPr>
          <a:xfrm>
            <a:off x="195942" y="2016176"/>
            <a:ext cx="4558937" cy="4065774"/>
          </a:xfrm>
          <a:prstGeom prst="rect">
            <a:avLst/>
          </a:prstGeom>
        </p:spPr>
      </p:pic>
      <p:sp>
        <p:nvSpPr>
          <p:cNvPr id="9" name="Oval 8">
            <a:extLst>
              <a:ext uri="{FF2B5EF4-FFF2-40B4-BE49-F238E27FC236}">
                <a16:creationId xmlns:a16="http://schemas.microsoft.com/office/drawing/2014/main" id="{84E0E0A5-5457-1D41-918D-5044E308DB43}"/>
              </a:ext>
            </a:extLst>
          </p:cNvPr>
          <p:cNvSpPr/>
          <p:nvPr/>
        </p:nvSpPr>
        <p:spPr>
          <a:xfrm>
            <a:off x="1306286" y="3252651"/>
            <a:ext cx="783771" cy="404949"/>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Oval 9">
            <a:extLst>
              <a:ext uri="{FF2B5EF4-FFF2-40B4-BE49-F238E27FC236}">
                <a16:creationId xmlns:a16="http://schemas.microsoft.com/office/drawing/2014/main" id="{ED0AB7FA-71F3-7A4C-9D9E-8963E052F89F}"/>
              </a:ext>
            </a:extLst>
          </p:cNvPr>
          <p:cNvSpPr/>
          <p:nvPr/>
        </p:nvSpPr>
        <p:spPr>
          <a:xfrm rot="2564616">
            <a:off x="1148826" y="2755116"/>
            <a:ext cx="657940" cy="742216"/>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Oval 10">
            <a:extLst>
              <a:ext uri="{FF2B5EF4-FFF2-40B4-BE49-F238E27FC236}">
                <a16:creationId xmlns:a16="http://schemas.microsoft.com/office/drawing/2014/main" id="{2953D8AF-71BE-9B48-946A-B74AC04325D3}"/>
              </a:ext>
            </a:extLst>
          </p:cNvPr>
          <p:cNvSpPr/>
          <p:nvPr/>
        </p:nvSpPr>
        <p:spPr>
          <a:xfrm>
            <a:off x="1085910" y="4825862"/>
            <a:ext cx="1095587" cy="804229"/>
          </a:xfrm>
          <a:prstGeom prst="ellipse">
            <a:avLst/>
          </a:prstGeom>
          <a:noFill/>
          <a:ln>
            <a:solidFill>
              <a:srgbClr val="FF3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2" name="Oval 11">
            <a:extLst>
              <a:ext uri="{FF2B5EF4-FFF2-40B4-BE49-F238E27FC236}">
                <a16:creationId xmlns:a16="http://schemas.microsoft.com/office/drawing/2014/main" id="{989B3228-0D4F-0248-85C6-EF7D677E9F17}"/>
              </a:ext>
            </a:extLst>
          </p:cNvPr>
          <p:cNvSpPr/>
          <p:nvPr/>
        </p:nvSpPr>
        <p:spPr>
          <a:xfrm rot="2564616">
            <a:off x="991357" y="3761110"/>
            <a:ext cx="1152827" cy="742216"/>
          </a:xfrm>
          <a:prstGeom prst="ellipse">
            <a:avLst/>
          </a:prstGeom>
          <a:noFill/>
          <a:ln>
            <a:solidFill>
              <a:srgbClr val="FF3F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cxnSp>
        <p:nvCxnSpPr>
          <p:cNvPr id="15" name="Straight Arrow Connector 14">
            <a:extLst>
              <a:ext uri="{FF2B5EF4-FFF2-40B4-BE49-F238E27FC236}">
                <a16:creationId xmlns:a16="http://schemas.microsoft.com/office/drawing/2014/main" id="{8B8C1FC6-5D83-C042-A992-E06B38FDC2D1}"/>
              </a:ext>
            </a:extLst>
          </p:cNvPr>
          <p:cNvCxnSpPr>
            <a:cxnSpLocks/>
          </p:cNvCxnSpPr>
          <p:nvPr/>
        </p:nvCxnSpPr>
        <p:spPr>
          <a:xfrm>
            <a:off x="1877206" y="3598355"/>
            <a:ext cx="0" cy="365760"/>
          </a:xfrm>
          <a:prstGeom prst="straightConnector1">
            <a:avLst/>
          </a:prstGeom>
          <a:ln>
            <a:solidFill>
              <a:srgbClr val="812EF5"/>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82CD7A93-1F6A-AA4A-A77B-BD1A91F7A330}"/>
              </a:ext>
            </a:extLst>
          </p:cNvPr>
          <p:cNvSpPr txBox="1"/>
          <p:nvPr/>
        </p:nvSpPr>
        <p:spPr>
          <a:xfrm>
            <a:off x="1983632" y="2652486"/>
            <a:ext cx="1162594" cy="1200329"/>
          </a:xfrm>
          <a:prstGeom prst="rect">
            <a:avLst/>
          </a:prstGeom>
          <a:noFill/>
        </p:spPr>
        <p:txBody>
          <a:bodyPr wrap="square" rtlCol="0">
            <a:spAutoFit/>
          </a:bodyPr>
          <a:lstStyle/>
          <a:p>
            <a:r>
              <a:rPr lang="en-AU" sz="900" dirty="0">
                <a:solidFill>
                  <a:srgbClr val="812EF5"/>
                </a:solidFill>
                <a:latin typeface="Graphik Web" panose="020B0503030202060203" pitchFamily="34" charset="77"/>
              </a:rPr>
              <a:t>The Q96K97 mutation may contribute to gene expression changes that are similar to those occurring under hypoxia. </a:t>
            </a:r>
          </a:p>
        </p:txBody>
      </p:sp>
      <p:sp>
        <p:nvSpPr>
          <p:cNvPr id="18" name="Oval 17">
            <a:extLst>
              <a:ext uri="{FF2B5EF4-FFF2-40B4-BE49-F238E27FC236}">
                <a16:creationId xmlns:a16="http://schemas.microsoft.com/office/drawing/2014/main" id="{B94DA92F-E268-E542-895B-36B0D43EC2F6}"/>
              </a:ext>
            </a:extLst>
          </p:cNvPr>
          <p:cNvSpPr/>
          <p:nvPr/>
        </p:nvSpPr>
        <p:spPr>
          <a:xfrm rot="2564616">
            <a:off x="2664814" y="4255251"/>
            <a:ext cx="1461044" cy="866082"/>
          </a:xfrm>
          <a:prstGeom prst="ellipse">
            <a:avLst/>
          </a:prstGeom>
          <a:noFill/>
          <a:ln>
            <a:solidFill>
              <a:srgbClr val="FF3F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9" name="Oval 18">
            <a:extLst>
              <a:ext uri="{FF2B5EF4-FFF2-40B4-BE49-F238E27FC236}">
                <a16:creationId xmlns:a16="http://schemas.microsoft.com/office/drawing/2014/main" id="{AC17413F-4FE7-2E4D-99A3-024F5E16297A}"/>
              </a:ext>
            </a:extLst>
          </p:cNvPr>
          <p:cNvSpPr/>
          <p:nvPr/>
        </p:nvSpPr>
        <p:spPr>
          <a:xfrm rot="2131385">
            <a:off x="2927378" y="4639847"/>
            <a:ext cx="1688781" cy="613969"/>
          </a:xfrm>
          <a:prstGeom prst="ellipse">
            <a:avLst/>
          </a:prstGeom>
          <a:noFill/>
          <a:ln>
            <a:solidFill>
              <a:srgbClr val="FF3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0" name="Oval 19">
            <a:extLst>
              <a:ext uri="{FF2B5EF4-FFF2-40B4-BE49-F238E27FC236}">
                <a16:creationId xmlns:a16="http://schemas.microsoft.com/office/drawing/2014/main" id="{D6001672-306C-7542-AD53-709FB94FE1B6}"/>
              </a:ext>
            </a:extLst>
          </p:cNvPr>
          <p:cNvSpPr/>
          <p:nvPr/>
        </p:nvSpPr>
        <p:spPr>
          <a:xfrm rot="852657">
            <a:off x="3239235" y="2070315"/>
            <a:ext cx="842283" cy="1503911"/>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1" name="Oval 20">
            <a:extLst>
              <a:ext uri="{FF2B5EF4-FFF2-40B4-BE49-F238E27FC236}">
                <a16:creationId xmlns:a16="http://schemas.microsoft.com/office/drawing/2014/main" id="{5490984D-71D2-C541-8273-994AA181F68B}"/>
              </a:ext>
            </a:extLst>
          </p:cNvPr>
          <p:cNvSpPr/>
          <p:nvPr/>
        </p:nvSpPr>
        <p:spPr>
          <a:xfrm rot="852657">
            <a:off x="3372758" y="3261804"/>
            <a:ext cx="1333522" cy="1348896"/>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56806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Geneset enrichment analysis</a:t>
            </a:r>
          </a:p>
        </p:txBody>
      </p:sp>
    </p:spTree>
    <p:extLst>
      <p:ext uri="{BB962C8B-B14F-4D97-AF65-F5344CB8AC3E}">
        <p14:creationId xmlns:p14="http://schemas.microsoft.com/office/powerpoint/2010/main" val="2057640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9EB592-AD97-1949-AF69-CA6F9C5E743D}"/>
              </a:ext>
            </a:extLst>
          </p:cNvPr>
          <p:cNvSpPr txBox="1"/>
          <p:nvPr/>
        </p:nvSpPr>
        <p:spPr>
          <a:xfrm>
            <a:off x="505691" y="1908232"/>
            <a:ext cx="3640974" cy="3847207"/>
          </a:xfrm>
          <a:prstGeom prst="rect">
            <a:avLst/>
          </a:prstGeom>
          <a:solidFill>
            <a:schemeClr val="accent5"/>
          </a:solidFill>
        </p:spPr>
        <p:txBody>
          <a:bodyPr wrap="square" rtlCol="0">
            <a:spAutoFit/>
          </a:bodyPr>
          <a:lstStyle/>
          <a:p>
            <a:r>
              <a:rPr lang="en-AU" sz="1600" b="1" i="1" noProof="1">
                <a:solidFill>
                  <a:schemeClr val="bg1"/>
                </a:solidFill>
                <a:latin typeface="Graphik Web" panose="020B0503030202060203" pitchFamily="34" charset="77"/>
                <a:hlinkClick r:id="rId2">
                  <a:extLst>
                    <a:ext uri="{A12FA001-AC4F-418D-AE19-62706E023703}">
                      <ahyp:hlinkClr xmlns:ahyp="http://schemas.microsoft.com/office/drawing/2018/hyperlinkcolor" val="tx"/>
                    </a:ext>
                  </a:extLst>
                </a:hlinkClick>
              </a:rPr>
              <a:t>Fry</a:t>
            </a:r>
            <a:r>
              <a:rPr lang="en-AU" sz="1600" b="1" noProof="1">
                <a:solidFill>
                  <a:schemeClr val="bg1"/>
                </a:solidFill>
                <a:latin typeface="Graphik Web" panose="020B0503030202060203" pitchFamily="34" charset="77"/>
              </a:rPr>
              <a:t> (or </a:t>
            </a:r>
            <a:r>
              <a:rPr lang="en-AU" sz="1600" b="1" i="1" noProof="1">
                <a:solidFill>
                  <a:schemeClr val="bg1"/>
                </a:solidFill>
                <a:latin typeface="Graphik Web" panose="020B0503030202060203" pitchFamily="34" charset="77"/>
                <a:hlinkClick r:id="rId3">
                  <a:extLst>
                    <a:ext uri="{A12FA001-AC4F-418D-AE19-62706E023703}">
                      <ahyp:hlinkClr xmlns:ahyp="http://schemas.microsoft.com/office/drawing/2018/hyperlinkcolor" val="tx"/>
                    </a:ext>
                  </a:extLst>
                </a:hlinkClick>
              </a:rPr>
              <a:t>Roast</a:t>
            </a:r>
            <a:r>
              <a:rPr lang="en-AU" sz="1600" b="1" noProof="1">
                <a:solidFill>
                  <a:schemeClr val="bg1"/>
                </a:solidFill>
                <a:latin typeface="Graphik Web" panose="020B0503030202060203" pitchFamily="34" charset="77"/>
              </a:rPr>
              <a:t>)</a:t>
            </a: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Self-contained </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likely to be DE compared to random.</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a:t>
            </a:r>
            <a:r>
              <a:rPr lang="en-AU" sz="1600" noProof="1">
                <a:solidFill>
                  <a:schemeClr val="bg1"/>
                </a:solidFill>
                <a:latin typeface="Graphik Web" panose="020B0503030202060203" pitchFamily="34" charset="77"/>
              </a:rPr>
              <a:t>: </a:t>
            </a:r>
            <a:r>
              <a:rPr lang="en-AU" sz="1600" i="1" noProof="1">
                <a:solidFill>
                  <a:schemeClr val="bg1"/>
                </a:solidFill>
                <a:latin typeface="Graphik Web" panose="020B0503030202060203" pitchFamily="34" charset="77"/>
              </a:rPr>
              <a:t>Roast</a:t>
            </a:r>
            <a:r>
              <a:rPr lang="en-AU" sz="1600" noProof="1">
                <a:solidFill>
                  <a:schemeClr val="bg1"/>
                </a:solidFill>
                <a:latin typeface="Graphik Web" panose="020B0503030202060203" pitchFamily="34" charset="77"/>
              </a:rPr>
              <a:t> uses residual space rotation (</a:t>
            </a:r>
            <a:r>
              <a:rPr lang="en-AU" sz="1600" dirty="0">
                <a:solidFill>
                  <a:schemeClr val="bg1"/>
                </a:solidFill>
                <a:latin typeface="Graphik Web" panose="020B0503030202060203" pitchFamily="34" charset="77"/>
              </a:rPr>
              <a:t>random rotations of the orthogonalized residuals)</a:t>
            </a:r>
            <a:r>
              <a:rPr lang="en-AU" sz="1600" noProof="1">
                <a:solidFill>
                  <a:schemeClr val="bg1"/>
                </a:solidFill>
                <a:latin typeface="Graphik Web" panose="020B0503030202060203" pitchFamily="34" charset="77"/>
              </a:rPr>
              <a:t> as a continuous version of sample permutation. </a:t>
            </a:r>
            <a:r>
              <a:rPr lang="en-AU" sz="1600" i="1" noProof="1">
                <a:solidFill>
                  <a:schemeClr val="bg1"/>
                </a:solidFill>
                <a:latin typeface="Graphik Web" panose="020B0503030202060203" pitchFamily="34" charset="77"/>
              </a:rPr>
              <a:t>fry</a:t>
            </a:r>
            <a:r>
              <a:rPr lang="en-AU" sz="1600" noProof="1">
                <a:solidFill>
                  <a:schemeClr val="bg1"/>
                </a:solidFill>
                <a:latin typeface="Graphik Web" panose="020B0503030202060203" pitchFamily="34" charset="77"/>
              </a:rPr>
              <a:t> is a fast approximation to roast that assumes gene-wise variances are equal and aggregates gene-level statistics by averaging. </a:t>
            </a:r>
          </a:p>
        </p:txBody>
      </p:sp>
      <p:sp>
        <p:nvSpPr>
          <p:cNvPr id="3" name="TextBox 2">
            <a:extLst>
              <a:ext uri="{FF2B5EF4-FFF2-40B4-BE49-F238E27FC236}">
                <a16:creationId xmlns:a16="http://schemas.microsoft.com/office/drawing/2014/main" id="{EDD5477C-7293-2944-A2BB-7AA20FA6FDAA}"/>
              </a:ext>
            </a:extLst>
          </p:cNvPr>
          <p:cNvSpPr txBox="1"/>
          <p:nvPr/>
        </p:nvSpPr>
        <p:spPr>
          <a:xfrm>
            <a:off x="4265814" y="1908232"/>
            <a:ext cx="3640974" cy="3539430"/>
          </a:xfrm>
          <a:prstGeom prst="rect">
            <a:avLst/>
          </a:prstGeom>
          <a:solidFill>
            <a:schemeClr val="accent4"/>
          </a:solidFill>
        </p:spPr>
        <p:txBody>
          <a:bodyPr wrap="square" rtlCol="0">
            <a:spAutoFit/>
          </a:bodyPr>
          <a:lstStyle/>
          <a:p>
            <a:r>
              <a:rPr lang="en-AU" sz="1600" b="1" i="1" noProof="1">
                <a:solidFill>
                  <a:schemeClr val="bg1"/>
                </a:solidFill>
                <a:latin typeface="Graphik Web" panose="020B0503030202060203" pitchFamily="34" charset="77"/>
                <a:hlinkClick r:id="rId4">
                  <a:extLst>
                    <a:ext uri="{A12FA001-AC4F-418D-AE19-62706E023703}">
                      <ahyp:hlinkClr xmlns:ahyp="http://schemas.microsoft.com/office/drawing/2018/hyperlinkcolor" val="tx"/>
                    </a:ext>
                  </a:extLst>
                </a:hlinkClick>
              </a:rPr>
              <a:t>Camera</a:t>
            </a:r>
            <a:endParaRPr lang="en-AU" sz="1600" b="1" i="1"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Competitive</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DE relative to other sets of genes. </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 </a:t>
            </a:r>
            <a:r>
              <a:rPr lang="en-AU" sz="1600" noProof="1">
                <a:solidFill>
                  <a:schemeClr val="bg1"/>
                </a:solidFill>
                <a:latin typeface="Graphik Web" panose="020B0503030202060203" pitchFamily="34" charset="77"/>
              </a:rPr>
              <a:t>Estimates inter-gene correlation from the data and uses it to adjust the gene set test statistic. This makes it more able to detect biologically relevant enriched pathways, but lower power to detect low effect size signals.</a:t>
            </a:r>
            <a:endParaRPr lang="en-AU" sz="1600" b="1" noProof="1">
              <a:solidFill>
                <a:schemeClr val="bg1"/>
              </a:solidFill>
              <a:latin typeface="Graphik Web" panose="020B0503030202060203" pitchFamily="34" charset="77"/>
            </a:endParaRPr>
          </a:p>
        </p:txBody>
      </p:sp>
      <p:sp>
        <p:nvSpPr>
          <p:cNvPr id="4" name="TextBox 3">
            <a:extLst>
              <a:ext uri="{FF2B5EF4-FFF2-40B4-BE49-F238E27FC236}">
                <a16:creationId xmlns:a16="http://schemas.microsoft.com/office/drawing/2014/main" id="{B59B3968-3A0D-8441-BBAC-749318A27999}"/>
              </a:ext>
            </a:extLst>
          </p:cNvPr>
          <p:cNvSpPr txBox="1"/>
          <p:nvPr/>
        </p:nvSpPr>
        <p:spPr>
          <a:xfrm>
            <a:off x="8025938" y="1908232"/>
            <a:ext cx="3640974" cy="4031873"/>
          </a:xfrm>
          <a:prstGeom prst="rect">
            <a:avLst/>
          </a:prstGeom>
          <a:solidFill>
            <a:schemeClr val="accent1"/>
          </a:solidFill>
        </p:spPr>
        <p:txBody>
          <a:bodyPr wrap="square" rtlCol="0">
            <a:spAutoFit/>
          </a:bodyPr>
          <a:lstStyle/>
          <a:p>
            <a:r>
              <a:rPr lang="en-AU" sz="1600" b="1" i="1" noProof="1">
                <a:solidFill>
                  <a:schemeClr val="bg1"/>
                </a:solidFill>
                <a:latin typeface="Graphik Web" panose="020B0503030202060203" pitchFamily="34" charset="77"/>
                <a:hlinkClick r:id="rId5">
                  <a:extLst>
                    <a:ext uri="{A12FA001-AC4F-418D-AE19-62706E023703}">
                      <ahyp:hlinkClr xmlns:ahyp="http://schemas.microsoft.com/office/drawing/2018/hyperlinkcolor" val="tx"/>
                    </a:ext>
                  </a:extLst>
                </a:hlinkClick>
              </a:rPr>
              <a:t>fgsea</a:t>
            </a:r>
            <a:endParaRPr lang="en-AU" sz="1600" b="1" i="1"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Competitive</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DE relative to other sets of genes. </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 </a:t>
            </a:r>
            <a:r>
              <a:rPr lang="en-AU" sz="1600" noProof="1">
                <a:solidFill>
                  <a:schemeClr val="bg1"/>
                </a:solidFill>
                <a:latin typeface="Graphik Web" panose="020B0503030202060203" pitchFamily="34" charset="77"/>
              </a:rPr>
              <a:t>Fast R implementation of the classic GSEA method. We supply a list of genes ranked by their lmFit </a:t>
            </a:r>
            <a:r>
              <a:rPr lang="en-AU" sz="1600" i="1" noProof="1">
                <a:solidFill>
                  <a:schemeClr val="bg1"/>
                </a:solidFill>
                <a:latin typeface="Graphik Web" panose="020B0503030202060203" pitchFamily="34" charset="77"/>
              </a:rPr>
              <a:t>t</a:t>
            </a:r>
            <a:r>
              <a:rPr lang="en-AU" sz="1600" noProof="1">
                <a:solidFill>
                  <a:schemeClr val="bg1"/>
                </a:solidFill>
                <a:latin typeface="Graphik Web" panose="020B0503030202060203" pitchFamily="34" charset="77"/>
              </a:rPr>
              <a:t>-statistic (indicates both direction and effect size of differential expression). </a:t>
            </a:r>
          </a:p>
          <a:p>
            <a:r>
              <a:rPr lang="en-AU" sz="1600" i="1" noProof="1">
                <a:solidFill>
                  <a:schemeClr val="bg1"/>
                </a:solidFill>
                <a:latin typeface="Graphik Web" panose="020B0503030202060203" pitchFamily="34" charset="77"/>
              </a:rPr>
              <a:t>limma::romer</a:t>
            </a:r>
            <a:r>
              <a:rPr lang="en-AU" sz="1600" noProof="1">
                <a:solidFill>
                  <a:schemeClr val="bg1"/>
                </a:solidFill>
                <a:latin typeface="Graphik Web" panose="020B0503030202060203" pitchFamily="34" charset="77"/>
              </a:rPr>
              <a:t> tests the same hypothesis in an analogous way with rotations rather than permutations.</a:t>
            </a:r>
          </a:p>
        </p:txBody>
      </p:sp>
      <p:sp>
        <p:nvSpPr>
          <p:cNvPr id="5" name="TextBox 4">
            <a:extLst>
              <a:ext uri="{FF2B5EF4-FFF2-40B4-BE49-F238E27FC236}">
                <a16:creationId xmlns:a16="http://schemas.microsoft.com/office/drawing/2014/main" id="{F229F43A-1BF3-F14E-900C-A21D68274159}"/>
              </a:ext>
            </a:extLst>
          </p:cNvPr>
          <p:cNvSpPr txBox="1"/>
          <p:nvPr/>
        </p:nvSpPr>
        <p:spPr>
          <a:xfrm>
            <a:off x="-76200" y="511695"/>
            <a:ext cx="12191999" cy="830997"/>
          </a:xfrm>
          <a:prstGeom prst="rect">
            <a:avLst/>
          </a:prstGeom>
          <a:noFill/>
        </p:spPr>
        <p:txBody>
          <a:bodyPr wrap="square" rtlCol="0">
            <a:spAutoFit/>
          </a:bodyPr>
          <a:lstStyle/>
          <a:p>
            <a:pPr algn="ctr"/>
            <a:r>
              <a:rPr lang="en-AU" sz="4800" b="1" dirty="0">
                <a:solidFill>
                  <a:srgbClr val="E8461E"/>
                </a:solidFill>
                <a:latin typeface="Graphik Web" panose="020B0503030202060203" pitchFamily="34" charset="77"/>
              </a:rPr>
              <a:t>Gene set analysis methods used</a:t>
            </a:r>
          </a:p>
        </p:txBody>
      </p:sp>
      <p:sp>
        <p:nvSpPr>
          <p:cNvPr id="6" name="TextBox 5">
            <a:extLst>
              <a:ext uri="{FF2B5EF4-FFF2-40B4-BE49-F238E27FC236}">
                <a16:creationId xmlns:a16="http://schemas.microsoft.com/office/drawing/2014/main" id="{ED70BB21-5450-C74E-9B86-B8CA5E30D7EB}"/>
              </a:ext>
            </a:extLst>
          </p:cNvPr>
          <p:cNvSpPr txBox="1"/>
          <p:nvPr/>
        </p:nvSpPr>
        <p:spPr>
          <a:xfrm>
            <a:off x="558800" y="6019800"/>
            <a:ext cx="11317522" cy="369332"/>
          </a:xfrm>
          <a:prstGeom prst="rect">
            <a:avLst/>
          </a:prstGeom>
          <a:noFill/>
        </p:spPr>
        <p:txBody>
          <a:bodyPr wrap="none" rtlCol="0">
            <a:spAutoFit/>
          </a:bodyPr>
          <a:lstStyle/>
          <a:p>
            <a:r>
              <a:rPr lang="en-AU" dirty="0">
                <a:latin typeface="Graphik Web" panose="020B0503030202060203" pitchFamily="34" charset="77"/>
              </a:rPr>
              <a:t>Combine results from the 3 methods using Wilkinson’s method + FDR-adjustment for multiple testing</a:t>
            </a:r>
          </a:p>
        </p:txBody>
      </p:sp>
    </p:spTree>
    <p:extLst>
      <p:ext uri="{BB962C8B-B14F-4D97-AF65-F5344CB8AC3E}">
        <p14:creationId xmlns:p14="http://schemas.microsoft.com/office/powerpoint/2010/main" val="30658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8578633-99D2-5343-AE45-E8815935A406}"/>
              </a:ext>
            </a:extLst>
          </p:cNvPr>
          <p:cNvGrpSpPr/>
          <p:nvPr/>
        </p:nvGrpSpPr>
        <p:grpSpPr>
          <a:xfrm>
            <a:off x="3490236" y="609769"/>
            <a:ext cx="8227966" cy="5939418"/>
            <a:chOff x="2682489" y="582602"/>
            <a:chExt cx="8227966" cy="5939418"/>
          </a:xfrm>
        </p:grpSpPr>
        <p:sp>
          <p:nvSpPr>
            <p:cNvPr id="11" name="pl11"/>
            <p:cNvSpPr/>
            <p:nvPr/>
          </p:nvSpPr>
          <p:spPr>
            <a:xfrm>
              <a:off x="2682489" y="604291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pl12"/>
            <p:cNvSpPr/>
            <p:nvPr/>
          </p:nvSpPr>
          <p:spPr>
            <a:xfrm>
              <a:off x="2682489" y="590191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pl13"/>
            <p:cNvSpPr/>
            <p:nvPr/>
          </p:nvSpPr>
          <p:spPr>
            <a:xfrm>
              <a:off x="2682489" y="579556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pl14"/>
            <p:cNvSpPr/>
            <p:nvPr/>
          </p:nvSpPr>
          <p:spPr>
            <a:xfrm>
              <a:off x="2682489" y="568920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pl15"/>
            <p:cNvSpPr/>
            <p:nvPr/>
          </p:nvSpPr>
          <p:spPr>
            <a:xfrm>
              <a:off x="2682489" y="558284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pl16"/>
            <p:cNvSpPr/>
            <p:nvPr/>
          </p:nvSpPr>
          <p:spPr>
            <a:xfrm>
              <a:off x="2682489" y="547649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pl17"/>
            <p:cNvSpPr/>
            <p:nvPr/>
          </p:nvSpPr>
          <p:spPr>
            <a:xfrm>
              <a:off x="2682489" y="537013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pl18"/>
            <p:cNvSpPr/>
            <p:nvPr/>
          </p:nvSpPr>
          <p:spPr>
            <a:xfrm>
              <a:off x="2682489" y="526377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 name="pl19"/>
            <p:cNvSpPr/>
            <p:nvPr/>
          </p:nvSpPr>
          <p:spPr>
            <a:xfrm>
              <a:off x="2682489" y="515742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 name="pl20"/>
            <p:cNvSpPr/>
            <p:nvPr/>
          </p:nvSpPr>
          <p:spPr>
            <a:xfrm>
              <a:off x="2682489" y="505106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 name="pl21"/>
            <p:cNvSpPr/>
            <p:nvPr/>
          </p:nvSpPr>
          <p:spPr>
            <a:xfrm>
              <a:off x="2682489" y="494470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 name="pl22"/>
            <p:cNvSpPr/>
            <p:nvPr/>
          </p:nvSpPr>
          <p:spPr>
            <a:xfrm>
              <a:off x="2682489" y="483835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pl23"/>
            <p:cNvSpPr/>
            <p:nvPr/>
          </p:nvSpPr>
          <p:spPr>
            <a:xfrm>
              <a:off x="2682489" y="473199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 name="pl24"/>
            <p:cNvSpPr/>
            <p:nvPr/>
          </p:nvSpPr>
          <p:spPr>
            <a:xfrm>
              <a:off x="2682489" y="462563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 name="pl25"/>
            <p:cNvSpPr/>
            <p:nvPr/>
          </p:nvSpPr>
          <p:spPr>
            <a:xfrm>
              <a:off x="2682489" y="451928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 name="pl26"/>
            <p:cNvSpPr/>
            <p:nvPr/>
          </p:nvSpPr>
          <p:spPr>
            <a:xfrm>
              <a:off x="2682489" y="441292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pl27"/>
            <p:cNvSpPr/>
            <p:nvPr/>
          </p:nvSpPr>
          <p:spPr>
            <a:xfrm>
              <a:off x="2682489" y="430656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 name="pl28"/>
            <p:cNvSpPr/>
            <p:nvPr/>
          </p:nvSpPr>
          <p:spPr>
            <a:xfrm>
              <a:off x="2682489" y="420020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pl29"/>
            <p:cNvSpPr/>
            <p:nvPr/>
          </p:nvSpPr>
          <p:spPr>
            <a:xfrm>
              <a:off x="2682489" y="409385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 name="pl30"/>
            <p:cNvSpPr/>
            <p:nvPr/>
          </p:nvSpPr>
          <p:spPr>
            <a:xfrm>
              <a:off x="2682489" y="398749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 name="pl31"/>
            <p:cNvSpPr/>
            <p:nvPr/>
          </p:nvSpPr>
          <p:spPr>
            <a:xfrm>
              <a:off x="2682489" y="388113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 name="pl32"/>
            <p:cNvSpPr/>
            <p:nvPr/>
          </p:nvSpPr>
          <p:spPr>
            <a:xfrm>
              <a:off x="2682489" y="377478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pl33"/>
            <p:cNvSpPr/>
            <p:nvPr/>
          </p:nvSpPr>
          <p:spPr>
            <a:xfrm>
              <a:off x="2682489" y="366842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 name="pl34"/>
            <p:cNvSpPr/>
            <p:nvPr/>
          </p:nvSpPr>
          <p:spPr>
            <a:xfrm>
              <a:off x="2682489" y="356206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pl35"/>
            <p:cNvSpPr/>
            <p:nvPr/>
          </p:nvSpPr>
          <p:spPr>
            <a:xfrm>
              <a:off x="2682489" y="345571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 name="pl36"/>
            <p:cNvSpPr/>
            <p:nvPr/>
          </p:nvSpPr>
          <p:spPr>
            <a:xfrm>
              <a:off x="2682489" y="334935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 name="pl37"/>
            <p:cNvSpPr/>
            <p:nvPr/>
          </p:nvSpPr>
          <p:spPr>
            <a:xfrm>
              <a:off x="2682489" y="324299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 name="pl38"/>
            <p:cNvSpPr/>
            <p:nvPr/>
          </p:nvSpPr>
          <p:spPr>
            <a:xfrm>
              <a:off x="2682489" y="313664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 name="pl39"/>
            <p:cNvSpPr/>
            <p:nvPr/>
          </p:nvSpPr>
          <p:spPr>
            <a:xfrm>
              <a:off x="2682489" y="303028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 name="pl40"/>
            <p:cNvSpPr/>
            <p:nvPr/>
          </p:nvSpPr>
          <p:spPr>
            <a:xfrm>
              <a:off x="2682489" y="292392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 name="pl41"/>
            <p:cNvSpPr/>
            <p:nvPr/>
          </p:nvSpPr>
          <p:spPr>
            <a:xfrm>
              <a:off x="2682489" y="281757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 name="pl42"/>
            <p:cNvSpPr/>
            <p:nvPr/>
          </p:nvSpPr>
          <p:spPr>
            <a:xfrm>
              <a:off x="2682489" y="271121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 name="pl43"/>
            <p:cNvSpPr/>
            <p:nvPr/>
          </p:nvSpPr>
          <p:spPr>
            <a:xfrm>
              <a:off x="2682489" y="260485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4" name="pl44"/>
            <p:cNvSpPr/>
            <p:nvPr/>
          </p:nvSpPr>
          <p:spPr>
            <a:xfrm>
              <a:off x="2682489" y="249849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 name="pl45"/>
            <p:cNvSpPr/>
            <p:nvPr/>
          </p:nvSpPr>
          <p:spPr>
            <a:xfrm>
              <a:off x="2682489" y="239214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 name="pl46"/>
            <p:cNvSpPr/>
            <p:nvPr/>
          </p:nvSpPr>
          <p:spPr>
            <a:xfrm>
              <a:off x="2682489" y="228578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 name="pl47"/>
            <p:cNvSpPr/>
            <p:nvPr/>
          </p:nvSpPr>
          <p:spPr>
            <a:xfrm>
              <a:off x="2682489" y="217942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 name="pl48"/>
            <p:cNvSpPr/>
            <p:nvPr/>
          </p:nvSpPr>
          <p:spPr>
            <a:xfrm>
              <a:off x="2682489" y="207307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 name="pl49"/>
            <p:cNvSpPr/>
            <p:nvPr/>
          </p:nvSpPr>
          <p:spPr>
            <a:xfrm>
              <a:off x="2682489" y="196671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 name="pl50"/>
            <p:cNvSpPr/>
            <p:nvPr/>
          </p:nvSpPr>
          <p:spPr>
            <a:xfrm>
              <a:off x="2682489" y="186035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1" name="pl51"/>
            <p:cNvSpPr/>
            <p:nvPr/>
          </p:nvSpPr>
          <p:spPr>
            <a:xfrm>
              <a:off x="2682489" y="175400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2" name="pl52"/>
            <p:cNvSpPr/>
            <p:nvPr/>
          </p:nvSpPr>
          <p:spPr>
            <a:xfrm>
              <a:off x="2682489" y="164764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3" name="pl53"/>
            <p:cNvSpPr/>
            <p:nvPr/>
          </p:nvSpPr>
          <p:spPr>
            <a:xfrm>
              <a:off x="2682489" y="154128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4" name="pl54"/>
            <p:cNvSpPr/>
            <p:nvPr/>
          </p:nvSpPr>
          <p:spPr>
            <a:xfrm>
              <a:off x="2682489" y="143493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5" name="pl55"/>
            <p:cNvSpPr/>
            <p:nvPr/>
          </p:nvSpPr>
          <p:spPr>
            <a:xfrm>
              <a:off x="2682489" y="132857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 name="pl56"/>
            <p:cNvSpPr/>
            <p:nvPr/>
          </p:nvSpPr>
          <p:spPr>
            <a:xfrm>
              <a:off x="2682489" y="122221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 name="pl57"/>
            <p:cNvSpPr/>
            <p:nvPr/>
          </p:nvSpPr>
          <p:spPr>
            <a:xfrm>
              <a:off x="2682489" y="111586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 name="pl58"/>
            <p:cNvSpPr/>
            <p:nvPr/>
          </p:nvSpPr>
          <p:spPr>
            <a:xfrm>
              <a:off x="2682489" y="100950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 name="pl59"/>
            <p:cNvSpPr/>
            <p:nvPr/>
          </p:nvSpPr>
          <p:spPr>
            <a:xfrm>
              <a:off x="2682489" y="90314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 name="pl60"/>
            <p:cNvSpPr/>
            <p:nvPr/>
          </p:nvSpPr>
          <p:spPr>
            <a:xfrm>
              <a:off x="2682489" y="79679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4" name="pl224"/>
            <p:cNvSpPr/>
            <p:nvPr/>
          </p:nvSpPr>
          <p:spPr>
            <a:xfrm>
              <a:off x="7022473" y="604291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5" name="pl225"/>
            <p:cNvSpPr/>
            <p:nvPr/>
          </p:nvSpPr>
          <p:spPr>
            <a:xfrm>
              <a:off x="7022473" y="590191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6" name="pl226"/>
            <p:cNvSpPr/>
            <p:nvPr/>
          </p:nvSpPr>
          <p:spPr>
            <a:xfrm>
              <a:off x="7022473" y="579556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7" name="pl227"/>
            <p:cNvSpPr/>
            <p:nvPr/>
          </p:nvSpPr>
          <p:spPr>
            <a:xfrm>
              <a:off x="7022473" y="568920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8" name="pl228"/>
            <p:cNvSpPr/>
            <p:nvPr/>
          </p:nvSpPr>
          <p:spPr>
            <a:xfrm>
              <a:off x="7022473" y="558284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9" name="pl229"/>
            <p:cNvSpPr/>
            <p:nvPr/>
          </p:nvSpPr>
          <p:spPr>
            <a:xfrm>
              <a:off x="7022473" y="547649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0" name="pl230"/>
            <p:cNvSpPr/>
            <p:nvPr/>
          </p:nvSpPr>
          <p:spPr>
            <a:xfrm>
              <a:off x="7022473" y="537013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1" name="pl231"/>
            <p:cNvSpPr/>
            <p:nvPr/>
          </p:nvSpPr>
          <p:spPr>
            <a:xfrm>
              <a:off x="7022473" y="526377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2" name="pl232"/>
            <p:cNvSpPr/>
            <p:nvPr/>
          </p:nvSpPr>
          <p:spPr>
            <a:xfrm>
              <a:off x="7022473" y="515742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3" name="pl233"/>
            <p:cNvSpPr/>
            <p:nvPr/>
          </p:nvSpPr>
          <p:spPr>
            <a:xfrm>
              <a:off x="7022473" y="505106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4" name="pl234"/>
            <p:cNvSpPr/>
            <p:nvPr/>
          </p:nvSpPr>
          <p:spPr>
            <a:xfrm>
              <a:off x="7022473" y="494470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5" name="pl235"/>
            <p:cNvSpPr/>
            <p:nvPr/>
          </p:nvSpPr>
          <p:spPr>
            <a:xfrm>
              <a:off x="7022473" y="483835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6" name="pl236"/>
            <p:cNvSpPr/>
            <p:nvPr/>
          </p:nvSpPr>
          <p:spPr>
            <a:xfrm>
              <a:off x="7022473" y="473199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7" name="pl237"/>
            <p:cNvSpPr/>
            <p:nvPr/>
          </p:nvSpPr>
          <p:spPr>
            <a:xfrm>
              <a:off x="7022473" y="462563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8" name="pl238"/>
            <p:cNvSpPr/>
            <p:nvPr/>
          </p:nvSpPr>
          <p:spPr>
            <a:xfrm>
              <a:off x="7022473" y="451928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9" name="pl239"/>
            <p:cNvSpPr/>
            <p:nvPr/>
          </p:nvSpPr>
          <p:spPr>
            <a:xfrm>
              <a:off x="7022473" y="441292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0" name="pl240"/>
            <p:cNvSpPr/>
            <p:nvPr/>
          </p:nvSpPr>
          <p:spPr>
            <a:xfrm>
              <a:off x="7022473" y="430656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1" name="pl241"/>
            <p:cNvSpPr/>
            <p:nvPr/>
          </p:nvSpPr>
          <p:spPr>
            <a:xfrm>
              <a:off x="7022473" y="420020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2" name="pl242"/>
            <p:cNvSpPr/>
            <p:nvPr/>
          </p:nvSpPr>
          <p:spPr>
            <a:xfrm>
              <a:off x="7022473" y="409385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3" name="pl243"/>
            <p:cNvSpPr/>
            <p:nvPr/>
          </p:nvSpPr>
          <p:spPr>
            <a:xfrm>
              <a:off x="7022473" y="398749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4" name="pl244"/>
            <p:cNvSpPr/>
            <p:nvPr/>
          </p:nvSpPr>
          <p:spPr>
            <a:xfrm>
              <a:off x="7022473" y="388113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5" name="pl245"/>
            <p:cNvSpPr/>
            <p:nvPr/>
          </p:nvSpPr>
          <p:spPr>
            <a:xfrm>
              <a:off x="7022473" y="377478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6" name="pl246"/>
            <p:cNvSpPr/>
            <p:nvPr/>
          </p:nvSpPr>
          <p:spPr>
            <a:xfrm>
              <a:off x="7022473" y="366842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7" name="pl247"/>
            <p:cNvSpPr/>
            <p:nvPr/>
          </p:nvSpPr>
          <p:spPr>
            <a:xfrm>
              <a:off x="7022473" y="356206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8" name="pl248"/>
            <p:cNvSpPr/>
            <p:nvPr/>
          </p:nvSpPr>
          <p:spPr>
            <a:xfrm>
              <a:off x="7022473" y="345571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9" name="pl249"/>
            <p:cNvSpPr/>
            <p:nvPr/>
          </p:nvSpPr>
          <p:spPr>
            <a:xfrm>
              <a:off x="7022473" y="334935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0" name="pl250"/>
            <p:cNvSpPr/>
            <p:nvPr/>
          </p:nvSpPr>
          <p:spPr>
            <a:xfrm>
              <a:off x="7022473" y="324299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1" name="pl251"/>
            <p:cNvSpPr/>
            <p:nvPr/>
          </p:nvSpPr>
          <p:spPr>
            <a:xfrm>
              <a:off x="7022473" y="313664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2" name="pl252"/>
            <p:cNvSpPr/>
            <p:nvPr/>
          </p:nvSpPr>
          <p:spPr>
            <a:xfrm>
              <a:off x="7022473" y="303028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3" name="pl253"/>
            <p:cNvSpPr/>
            <p:nvPr/>
          </p:nvSpPr>
          <p:spPr>
            <a:xfrm>
              <a:off x="7022473" y="292392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4" name="pl254"/>
            <p:cNvSpPr/>
            <p:nvPr/>
          </p:nvSpPr>
          <p:spPr>
            <a:xfrm>
              <a:off x="7022473" y="281757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5" name="pl255"/>
            <p:cNvSpPr/>
            <p:nvPr/>
          </p:nvSpPr>
          <p:spPr>
            <a:xfrm>
              <a:off x="7022473" y="271121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6" name="pl256"/>
            <p:cNvSpPr/>
            <p:nvPr/>
          </p:nvSpPr>
          <p:spPr>
            <a:xfrm>
              <a:off x="7022473" y="260485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7" name="pl257"/>
            <p:cNvSpPr/>
            <p:nvPr/>
          </p:nvSpPr>
          <p:spPr>
            <a:xfrm>
              <a:off x="7022473" y="249849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8" name="pl258"/>
            <p:cNvSpPr/>
            <p:nvPr/>
          </p:nvSpPr>
          <p:spPr>
            <a:xfrm>
              <a:off x="7022473" y="239214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9" name="pl259"/>
            <p:cNvSpPr/>
            <p:nvPr/>
          </p:nvSpPr>
          <p:spPr>
            <a:xfrm>
              <a:off x="7022473" y="228578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0" name="pl260"/>
            <p:cNvSpPr/>
            <p:nvPr/>
          </p:nvSpPr>
          <p:spPr>
            <a:xfrm>
              <a:off x="7022473" y="217942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1" name="pl261"/>
            <p:cNvSpPr/>
            <p:nvPr/>
          </p:nvSpPr>
          <p:spPr>
            <a:xfrm>
              <a:off x="7022473" y="207307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2" name="pl262"/>
            <p:cNvSpPr/>
            <p:nvPr/>
          </p:nvSpPr>
          <p:spPr>
            <a:xfrm>
              <a:off x="7022473" y="196671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3" name="pl263"/>
            <p:cNvSpPr/>
            <p:nvPr/>
          </p:nvSpPr>
          <p:spPr>
            <a:xfrm>
              <a:off x="7022473" y="186035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4" name="pl264"/>
            <p:cNvSpPr/>
            <p:nvPr/>
          </p:nvSpPr>
          <p:spPr>
            <a:xfrm>
              <a:off x="7022473" y="175400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5" name="pl265"/>
            <p:cNvSpPr/>
            <p:nvPr/>
          </p:nvSpPr>
          <p:spPr>
            <a:xfrm>
              <a:off x="7022473" y="164764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6" name="pl266"/>
            <p:cNvSpPr/>
            <p:nvPr/>
          </p:nvSpPr>
          <p:spPr>
            <a:xfrm>
              <a:off x="7022473" y="154128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7" name="pl267"/>
            <p:cNvSpPr/>
            <p:nvPr/>
          </p:nvSpPr>
          <p:spPr>
            <a:xfrm>
              <a:off x="7022473" y="143493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8" name="pl268"/>
            <p:cNvSpPr/>
            <p:nvPr/>
          </p:nvSpPr>
          <p:spPr>
            <a:xfrm>
              <a:off x="7022473" y="132857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9" name="pl269"/>
            <p:cNvSpPr/>
            <p:nvPr/>
          </p:nvSpPr>
          <p:spPr>
            <a:xfrm>
              <a:off x="7022473" y="122221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0" name="pl270"/>
            <p:cNvSpPr/>
            <p:nvPr/>
          </p:nvSpPr>
          <p:spPr>
            <a:xfrm>
              <a:off x="7022473" y="111586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1" name="pl271"/>
            <p:cNvSpPr/>
            <p:nvPr/>
          </p:nvSpPr>
          <p:spPr>
            <a:xfrm>
              <a:off x="7022473" y="100950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2" name="pl272"/>
            <p:cNvSpPr/>
            <p:nvPr/>
          </p:nvSpPr>
          <p:spPr>
            <a:xfrm>
              <a:off x="7022473" y="90314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3" name="pl273"/>
            <p:cNvSpPr/>
            <p:nvPr/>
          </p:nvSpPr>
          <p:spPr>
            <a:xfrm>
              <a:off x="7022473" y="79679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0" name="rc280"/>
            <p:cNvSpPr/>
            <p:nvPr/>
          </p:nvSpPr>
          <p:spPr>
            <a:xfrm>
              <a:off x="7168343" y="5960415"/>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1" name="rc281"/>
            <p:cNvSpPr/>
            <p:nvPr/>
          </p:nvSpPr>
          <p:spPr>
            <a:xfrm>
              <a:off x="7378394" y="5960415"/>
              <a:ext cx="7118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2" name="rc282"/>
            <p:cNvSpPr/>
            <p:nvPr/>
          </p:nvSpPr>
          <p:spPr>
            <a:xfrm>
              <a:off x="8090236" y="5960415"/>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3" name="rc283"/>
            <p:cNvSpPr/>
            <p:nvPr/>
          </p:nvSpPr>
          <p:spPr>
            <a:xfrm>
              <a:off x="7168342" y="5854058"/>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4" name="rc284"/>
            <p:cNvSpPr/>
            <p:nvPr/>
          </p:nvSpPr>
          <p:spPr>
            <a:xfrm>
              <a:off x="7483420" y="5854058"/>
              <a:ext cx="3734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5" name="rc285"/>
            <p:cNvSpPr/>
            <p:nvPr/>
          </p:nvSpPr>
          <p:spPr>
            <a:xfrm>
              <a:off x="7856845" y="5854058"/>
              <a:ext cx="212385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6" name="rc286"/>
            <p:cNvSpPr/>
            <p:nvPr/>
          </p:nvSpPr>
          <p:spPr>
            <a:xfrm>
              <a:off x="7168342" y="5747701"/>
              <a:ext cx="3850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7" name="rc287"/>
            <p:cNvSpPr/>
            <p:nvPr/>
          </p:nvSpPr>
          <p:spPr>
            <a:xfrm>
              <a:off x="7553438" y="5747701"/>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8" name="rc288"/>
            <p:cNvSpPr/>
            <p:nvPr/>
          </p:nvSpPr>
          <p:spPr>
            <a:xfrm>
              <a:off x="7950202" y="5747701"/>
              <a:ext cx="194881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9" name="rc289"/>
            <p:cNvSpPr/>
            <p:nvPr/>
          </p:nvSpPr>
          <p:spPr>
            <a:xfrm>
              <a:off x="7168342" y="5641345"/>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0" name="rc290"/>
            <p:cNvSpPr/>
            <p:nvPr/>
          </p:nvSpPr>
          <p:spPr>
            <a:xfrm>
              <a:off x="7495090" y="5641345"/>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1" name="rc291"/>
            <p:cNvSpPr/>
            <p:nvPr/>
          </p:nvSpPr>
          <p:spPr>
            <a:xfrm>
              <a:off x="7856845" y="5641345"/>
              <a:ext cx="200716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2" name="rc292"/>
            <p:cNvSpPr/>
            <p:nvPr/>
          </p:nvSpPr>
          <p:spPr>
            <a:xfrm>
              <a:off x="7168343" y="5534988"/>
              <a:ext cx="44344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3" name="rc293"/>
            <p:cNvSpPr/>
            <p:nvPr/>
          </p:nvSpPr>
          <p:spPr>
            <a:xfrm>
              <a:off x="7611785" y="5534988"/>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4" name="rc294"/>
            <p:cNvSpPr/>
            <p:nvPr/>
          </p:nvSpPr>
          <p:spPr>
            <a:xfrm>
              <a:off x="8008549" y="5534988"/>
              <a:ext cx="18087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5" name="rc295"/>
            <p:cNvSpPr/>
            <p:nvPr/>
          </p:nvSpPr>
          <p:spPr>
            <a:xfrm>
              <a:off x="7168342" y="5428631"/>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6" name="rc296"/>
            <p:cNvSpPr/>
            <p:nvPr/>
          </p:nvSpPr>
          <p:spPr>
            <a:xfrm>
              <a:off x="7436742" y="5428631"/>
              <a:ext cx="4784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7" name="rc297"/>
            <p:cNvSpPr/>
            <p:nvPr/>
          </p:nvSpPr>
          <p:spPr>
            <a:xfrm>
              <a:off x="7915193" y="5428631"/>
              <a:ext cx="190213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8" name="rc298"/>
            <p:cNvSpPr/>
            <p:nvPr/>
          </p:nvSpPr>
          <p:spPr>
            <a:xfrm>
              <a:off x="7168342" y="5322274"/>
              <a:ext cx="3850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9" name="rc299"/>
            <p:cNvSpPr/>
            <p:nvPr/>
          </p:nvSpPr>
          <p:spPr>
            <a:xfrm>
              <a:off x="7553438" y="5322274"/>
              <a:ext cx="42010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0" name="rc300"/>
            <p:cNvSpPr/>
            <p:nvPr/>
          </p:nvSpPr>
          <p:spPr>
            <a:xfrm>
              <a:off x="7973541" y="5322274"/>
              <a:ext cx="183211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1" name="rc301"/>
            <p:cNvSpPr/>
            <p:nvPr/>
          </p:nvSpPr>
          <p:spPr>
            <a:xfrm>
              <a:off x="7168342" y="5215917"/>
              <a:ext cx="33841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2" name="rc302"/>
            <p:cNvSpPr/>
            <p:nvPr/>
          </p:nvSpPr>
          <p:spPr>
            <a:xfrm>
              <a:off x="7506759" y="5215917"/>
              <a:ext cx="4317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3" name="rc303"/>
            <p:cNvSpPr/>
            <p:nvPr/>
          </p:nvSpPr>
          <p:spPr>
            <a:xfrm>
              <a:off x="7938532" y="5215917"/>
              <a:ext cx="18554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4" name="rc304"/>
            <p:cNvSpPr/>
            <p:nvPr/>
          </p:nvSpPr>
          <p:spPr>
            <a:xfrm>
              <a:off x="7168342" y="5109560"/>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5" name="rc305"/>
            <p:cNvSpPr/>
            <p:nvPr/>
          </p:nvSpPr>
          <p:spPr>
            <a:xfrm>
              <a:off x="7460081" y="5109560"/>
              <a:ext cx="5017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6" name="rc306"/>
            <p:cNvSpPr/>
            <p:nvPr/>
          </p:nvSpPr>
          <p:spPr>
            <a:xfrm>
              <a:off x="7961871" y="5109560"/>
              <a:ext cx="182044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7" name="rc307"/>
            <p:cNvSpPr/>
            <p:nvPr/>
          </p:nvSpPr>
          <p:spPr>
            <a:xfrm>
              <a:off x="7168342" y="5003204"/>
              <a:ext cx="4784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8" name="rc308"/>
            <p:cNvSpPr/>
            <p:nvPr/>
          </p:nvSpPr>
          <p:spPr>
            <a:xfrm>
              <a:off x="7646793" y="5003204"/>
              <a:ext cx="2917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9" name="rc309"/>
            <p:cNvSpPr/>
            <p:nvPr/>
          </p:nvSpPr>
          <p:spPr>
            <a:xfrm>
              <a:off x="7938532" y="5003204"/>
              <a:ext cx="18087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0" name="rc310"/>
            <p:cNvSpPr/>
            <p:nvPr/>
          </p:nvSpPr>
          <p:spPr>
            <a:xfrm>
              <a:off x="7168342" y="4896846"/>
              <a:ext cx="3034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1" name="rc311"/>
            <p:cNvSpPr/>
            <p:nvPr/>
          </p:nvSpPr>
          <p:spPr>
            <a:xfrm>
              <a:off x="7471751" y="4896846"/>
              <a:ext cx="5601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2" name="rc312"/>
            <p:cNvSpPr/>
            <p:nvPr/>
          </p:nvSpPr>
          <p:spPr>
            <a:xfrm>
              <a:off x="8031889" y="4896846"/>
              <a:ext cx="17154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3" name="rc313"/>
            <p:cNvSpPr/>
            <p:nvPr/>
          </p:nvSpPr>
          <p:spPr>
            <a:xfrm>
              <a:off x="7168343" y="4790490"/>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4" name="rc314"/>
            <p:cNvSpPr/>
            <p:nvPr/>
          </p:nvSpPr>
          <p:spPr>
            <a:xfrm>
              <a:off x="7530098" y="4790490"/>
              <a:ext cx="59514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5" name="rc315"/>
            <p:cNvSpPr/>
            <p:nvPr/>
          </p:nvSpPr>
          <p:spPr>
            <a:xfrm>
              <a:off x="8125245" y="4790490"/>
              <a:ext cx="161039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6" name="rc316"/>
            <p:cNvSpPr/>
            <p:nvPr/>
          </p:nvSpPr>
          <p:spPr>
            <a:xfrm>
              <a:off x="7168342" y="4684133"/>
              <a:ext cx="5367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7" name="rc317"/>
            <p:cNvSpPr/>
            <p:nvPr/>
          </p:nvSpPr>
          <p:spPr>
            <a:xfrm>
              <a:off x="7705141" y="4684133"/>
              <a:ext cx="5367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8" name="rc318"/>
            <p:cNvSpPr/>
            <p:nvPr/>
          </p:nvSpPr>
          <p:spPr>
            <a:xfrm>
              <a:off x="8241940" y="4684133"/>
              <a:ext cx="14937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9" name="rc319"/>
            <p:cNvSpPr/>
            <p:nvPr/>
          </p:nvSpPr>
          <p:spPr>
            <a:xfrm>
              <a:off x="7168343" y="4577776"/>
              <a:ext cx="3734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0" name="rc320"/>
            <p:cNvSpPr/>
            <p:nvPr/>
          </p:nvSpPr>
          <p:spPr>
            <a:xfrm>
              <a:off x="7541768" y="4577776"/>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1" name="rc321"/>
            <p:cNvSpPr/>
            <p:nvPr/>
          </p:nvSpPr>
          <p:spPr>
            <a:xfrm>
              <a:off x="7985210" y="4577776"/>
              <a:ext cx="175043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2" name="rc322"/>
            <p:cNvSpPr/>
            <p:nvPr/>
          </p:nvSpPr>
          <p:spPr>
            <a:xfrm>
              <a:off x="7168342" y="4471419"/>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3" name="rc323"/>
            <p:cNvSpPr/>
            <p:nvPr/>
          </p:nvSpPr>
          <p:spPr>
            <a:xfrm>
              <a:off x="7483420" y="4471419"/>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4" name="rc324"/>
            <p:cNvSpPr/>
            <p:nvPr/>
          </p:nvSpPr>
          <p:spPr>
            <a:xfrm>
              <a:off x="7880184" y="4471419"/>
              <a:ext cx="17854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5" name="rc325"/>
            <p:cNvSpPr/>
            <p:nvPr/>
          </p:nvSpPr>
          <p:spPr>
            <a:xfrm>
              <a:off x="7168343" y="4365062"/>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6" name="rc326"/>
            <p:cNvSpPr/>
            <p:nvPr/>
          </p:nvSpPr>
          <p:spPr>
            <a:xfrm>
              <a:off x="7565107" y="4365062"/>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7" name="rc327"/>
            <p:cNvSpPr/>
            <p:nvPr/>
          </p:nvSpPr>
          <p:spPr>
            <a:xfrm>
              <a:off x="7926863" y="4365062"/>
              <a:ext cx="16920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8" name="rc328"/>
            <p:cNvSpPr/>
            <p:nvPr/>
          </p:nvSpPr>
          <p:spPr>
            <a:xfrm>
              <a:off x="7168342" y="4258705"/>
              <a:ext cx="5017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9" name="rc329"/>
            <p:cNvSpPr/>
            <p:nvPr/>
          </p:nvSpPr>
          <p:spPr>
            <a:xfrm>
              <a:off x="7670132" y="4258705"/>
              <a:ext cx="3034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0" name="rc330"/>
            <p:cNvSpPr/>
            <p:nvPr/>
          </p:nvSpPr>
          <p:spPr>
            <a:xfrm>
              <a:off x="7973541" y="4258705"/>
              <a:ext cx="162206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1" name="rc331"/>
            <p:cNvSpPr/>
            <p:nvPr/>
          </p:nvSpPr>
          <p:spPr>
            <a:xfrm>
              <a:off x="7168342" y="4152349"/>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2" name="rc332"/>
            <p:cNvSpPr/>
            <p:nvPr/>
          </p:nvSpPr>
          <p:spPr>
            <a:xfrm>
              <a:off x="7495090" y="4152349"/>
              <a:ext cx="3034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3" name="rc333"/>
            <p:cNvSpPr/>
            <p:nvPr/>
          </p:nvSpPr>
          <p:spPr>
            <a:xfrm>
              <a:off x="7798497" y="4152349"/>
              <a:ext cx="17854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4" name="rc334"/>
            <p:cNvSpPr/>
            <p:nvPr/>
          </p:nvSpPr>
          <p:spPr>
            <a:xfrm>
              <a:off x="7168342" y="4045992"/>
              <a:ext cx="33841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5" name="rc335"/>
            <p:cNvSpPr/>
            <p:nvPr/>
          </p:nvSpPr>
          <p:spPr>
            <a:xfrm>
              <a:off x="7506759" y="4045992"/>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6" name="rc336"/>
            <p:cNvSpPr/>
            <p:nvPr/>
          </p:nvSpPr>
          <p:spPr>
            <a:xfrm>
              <a:off x="7891854" y="4045992"/>
              <a:ext cx="16920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7" name="rc337"/>
            <p:cNvSpPr/>
            <p:nvPr/>
          </p:nvSpPr>
          <p:spPr>
            <a:xfrm>
              <a:off x="7168343" y="3939635"/>
              <a:ext cx="44344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8" name="rc338"/>
            <p:cNvSpPr/>
            <p:nvPr/>
          </p:nvSpPr>
          <p:spPr>
            <a:xfrm>
              <a:off x="7611785" y="3939635"/>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9" name="rc339"/>
            <p:cNvSpPr/>
            <p:nvPr/>
          </p:nvSpPr>
          <p:spPr>
            <a:xfrm>
              <a:off x="7926862" y="3939635"/>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0" name="rc340"/>
            <p:cNvSpPr/>
            <p:nvPr/>
          </p:nvSpPr>
          <p:spPr>
            <a:xfrm>
              <a:off x="7168343" y="3833278"/>
              <a:ext cx="42010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1" name="rc341"/>
            <p:cNvSpPr/>
            <p:nvPr/>
          </p:nvSpPr>
          <p:spPr>
            <a:xfrm>
              <a:off x="7588446" y="3833278"/>
              <a:ext cx="2683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2" name="rc342"/>
            <p:cNvSpPr/>
            <p:nvPr/>
          </p:nvSpPr>
          <p:spPr>
            <a:xfrm>
              <a:off x="7856845" y="3833278"/>
              <a:ext cx="162206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3" name="rc343"/>
            <p:cNvSpPr/>
            <p:nvPr/>
          </p:nvSpPr>
          <p:spPr>
            <a:xfrm>
              <a:off x="7168342" y="3726921"/>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4" name="rc344"/>
            <p:cNvSpPr/>
            <p:nvPr/>
          </p:nvSpPr>
          <p:spPr>
            <a:xfrm>
              <a:off x="7495089" y="3726921"/>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5" name="rc345"/>
            <p:cNvSpPr/>
            <p:nvPr/>
          </p:nvSpPr>
          <p:spPr>
            <a:xfrm>
              <a:off x="7880184" y="3726921"/>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6" name="rc346"/>
            <p:cNvSpPr/>
            <p:nvPr/>
          </p:nvSpPr>
          <p:spPr>
            <a:xfrm>
              <a:off x="7168343" y="3620564"/>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7" name="rc347"/>
            <p:cNvSpPr/>
            <p:nvPr/>
          </p:nvSpPr>
          <p:spPr>
            <a:xfrm>
              <a:off x="7565107" y="3620564"/>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8" name="rc348"/>
            <p:cNvSpPr/>
            <p:nvPr/>
          </p:nvSpPr>
          <p:spPr>
            <a:xfrm>
              <a:off x="7880184" y="3620564"/>
              <a:ext cx="157538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9" name="rc349"/>
            <p:cNvSpPr/>
            <p:nvPr/>
          </p:nvSpPr>
          <p:spPr>
            <a:xfrm>
              <a:off x="7168342" y="3514207"/>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0" name="rc350"/>
            <p:cNvSpPr/>
            <p:nvPr/>
          </p:nvSpPr>
          <p:spPr>
            <a:xfrm>
              <a:off x="7436742" y="3514207"/>
              <a:ext cx="3384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1" name="rc351"/>
            <p:cNvSpPr/>
            <p:nvPr/>
          </p:nvSpPr>
          <p:spPr>
            <a:xfrm>
              <a:off x="7775158" y="3514207"/>
              <a:ext cx="156371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2" name="rc352"/>
            <p:cNvSpPr/>
            <p:nvPr/>
          </p:nvSpPr>
          <p:spPr>
            <a:xfrm>
              <a:off x="7168343" y="3407850"/>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3" name="rc353"/>
            <p:cNvSpPr/>
            <p:nvPr/>
          </p:nvSpPr>
          <p:spPr>
            <a:xfrm>
              <a:off x="7378394" y="3407850"/>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4" name="rc354"/>
            <p:cNvSpPr/>
            <p:nvPr/>
          </p:nvSpPr>
          <p:spPr>
            <a:xfrm>
              <a:off x="7821836" y="3407850"/>
              <a:ext cx="15170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5" name="rc355"/>
            <p:cNvSpPr/>
            <p:nvPr/>
          </p:nvSpPr>
          <p:spPr>
            <a:xfrm>
              <a:off x="7168342" y="3301494"/>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6" name="rc356"/>
            <p:cNvSpPr/>
            <p:nvPr/>
          </p:nvSpPr>
          <p:spPr>
            <a:xfrm>
              <a:off x="7366724" y="3301494"/>
              <a:ext cx="4084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7" name="rc357"/>
            <p:cNvSpPr/>
            <p:nvPr/>
          </p:nvSpPr>
          <p:spPr>
            <a:xfrm>
              <a:off x="7775158" y="3301494"/>
              <a:ext cx="14937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8" name="rc358"/>
            <p:cNvSpPr/>
            <p:nvPr/>
          </p:nvSpPr>
          <p:spPr>
            <a:xfrm>
              <a:off x="7168342" y="3195137"/>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9" name="rc359"/>
            <p:cNvSpPr/>
            <p:nvPr/>
          </p:nvSpPr>
          <p:spPr>
            <a:xfrm>
              <a:off x="7436742" y="3195137"/>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0" name="rc360"/>
            <p:cNvSpPr/>
            <p:nvPr/>
          </p:nvSpPr>
          <p:spPr>
            <a:xfrm>
              <a:off x="7798498" y="3195137"/>
              <a:ext cx="14353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1" name="rc361"/>
            <p:cNvSpPr/>
            <p:nvPr/>
          </p:nvSpPr>
          <p:spPr>
            <a:xfrm>
              <a:off x="7168343" y="3088780"/>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2" name="rc362"/>
            <p:cNvSpPr/>
            <p:nvPr/>
          </p:nvSpPr>
          <p:spPr>
            <a:xfrm>
              <a:off x="7401734" y="3088780"/>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3" name="rc363"/>
            <p:cNvSpPr/>
            <p:nvPr/>
          </p:nvSpPr>
          <p:spPr>
            <a:xfrm>
              <a:off x="7845176" y="3088780"/>
              <a:ext cx="131865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4" name="rc364"/>
            <p:cNvSpPr/>
            <p:nvPr/>
          </p:nvSpPr>
          <p:spPr>
            <a:xfrm>
              <a:off x="7168343" y="2982423"/>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5" name="rc365"/>
            <p:cNvSpPr/>
            <p:nvPr/>
          </p:nvSpPr>
          <p:spPr>
            <a:xfrm>
              <a:off x="7565107" y="2982423"/>
              <a:ext cx="28006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6" name="rc366"/>
            <p:cNvSpPr/>
            <p:nvPr/>
          </p:nvSpPr>
          <p:spPr>
            <a:xfrm>
              <a:off x="7845176" y="2982423"/>
              <a:ext cx="12253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7" name="rc367"/>
            <p:cNvSpPr/>
            <p:nvPr/>
          </p:nvSpPr>
          <p:spPr>
            <a:xfrm>
              <a:off x="7168343" y="2876066"/>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8" name="rc368"/>
            <p:cNvSpPr/>
            <p:nvPr/>
          </p:nvSpPr>
          <p:spPr>
            <a:xfrm>
              <a:off x="7530098" y="2876066"/>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9" name="rc369"/>
            <p:cNvSpPr/>
            <p:nvPr/>
          </p:nvSpPr>
          <p:spPr>
            <a:xfrm>
              <a:off x="7670132" y="2876066"/>
              <a:ext cx="133032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0" name="rc370"/>
            <p:cNvSpPr/>
            <p:nvPr/>
          </p:nvSpPr>
          <p:spPr>
            <a:xfrm>
              <a:off x="7168343" y="2769709"/>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1" name="rc371"/>
            <p:cNvSpPr/>
            <p:nvPr/>
          </p:nvSpPr>
          <p:spPr>
            <a:xfrm>
              <a:off x="7355055" y="2769709"/>
              <a:ext cx="3384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2" name="rc372"/>
            <p:cNvSpPr/>
            <p:nvPr/>
          </p:nvSpPr>
          <p:spPr>
            <a:xfrm>
              <a:off x="7693472" y="2769709"/>
              <a:ext cx="100358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3" name="rc373"/>
            <p:cNvSpPr/>
            <p:nvPr/>
          </p:nvSpPr>
          <p:spPr>
            <a:xfrm>
              <a:off x="7168342" y="2663352"/>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4" name="rc374"/>
            <p:cNvSpPr/>
            <p:nvPr/>
          </p:nvSpPr>
          <p:spPr>
            <a:xfrm>
              <a:off x="7366725" y="2663352"/>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5" name="rc375"/>
            <p:cNvSpPr/>
            <p:nvPr/>
          </p:nvSpPr>
          <p:spPr>
            <a:xfrm>
              <a:off x="7728480" y="2663352"/>
              <a:ext cx="95690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6" name="rc376"/>
            <p:cNvSpPr/>
            <p:nvPr/>
          </p:nvSpPr>
          <p:spPr>
            <a:xfrm>
              <a:off x="7168343" y="2556995"/>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7" name="rc377"/>
            <p:cNvSpPr/>
            <p:nvPr/>
          </p:nvSpPr>
          <p:spPr>
            <a:xfrm>
              <a:off x="7378395" y="2556995"/>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8" name="rc378"/>
            <p:cNvSpPr/>
            <p:nvPr/>
          </p:nvSpPr>
          <p:spPr>
            <a:xfrm>
              <a:off x="7611785" y="2556995"/>
              <a:ext cx="101525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9" name="rc379"/>
            <p:cNvSpPr/>
            <p:nvPr/>
          </p:nvSpPr>
          <p:spPr>
            <a:xfrm>
              <a:off x="7168342" y="2450639"/>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0" name="rc380"/>
            <p:cNvSpPr/>
            <p:nvPr/>
          </p:nvSpPr>
          <p:spPr>
            <a:xfrm>
              <a:off x="7483420" y="2450639"/>
              <a:ext cx="24506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1" name="rc381"/>
            <p:cNvSpPr/>
            <p:nvPr/>
          </p:nvSpPr>
          <p:spPr>
            <a:xfrm>
              <a:off x="7728480" y="2450639"/>
              <a:ext cx="8752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2" name="rc382"/>
            <p:cNvSpPr/>
            <p:nvPr/>
          </p:nvSpPr>
          <p:spPr>
            <a:xfrm>
              <a:off x="7168342" y="2344282"/>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3" name="rc383"/>
            <p:cNvSpPr/>
            <p:nvPr/>
          </p:nvSpPr>
          <p:spPr>
            <a:xfrm>
              <a:off x="7390064" y="2344282"/>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4" name="rc384"/>
            <p:cNvSpPr/>
            <p:nvPr/>
          </p:nvSpPr>
          <p:spPr>
            <a:xfrm>
              <a:off x="7611785" y="2344282"/>
              <a:ext cx="95690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5" name="rc385"/>
            <p:cNvSpPr/>
            <p:nvPr/>
          </p:nvSpPr>
          <p:spPr>
            <a:xfrm>
              <a:off x="7168342" y="2237925"/>
              <a:ext cx="24506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6" name="rc386"/>
            <p:cNvSpPr/>
            <p:nvPr/>
          </p:nvSpPr>
          <p:spPr>
            <a:xfrm>
              <a:off x="7413403" y="2237925"/>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7" name="rc387"/>
            <p:cNvSpPr/>
            <p:nvPr/>
          </p:nvSpPr>
          <p:spPr>
            <a:xfrm>
              <a:off x="7588446" y="2237925"/>
              <a:ext cx="91022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8" name="rc388"/>
            <p:cNvSpPr/>
            <p:nvPr/>
          </p:nvSpPr>
          <p:spPr>
            <a:xfrm>
              <a:off x="7168343" y="2131568"/>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9" name="rc389"/>
            <p:cNvSpPr/>
            <p:nvPr/>
          </p:nvSpPr>
          <p:spPr>
            <a:xfrm>
              <a:off x="7378394" y="2131568"/>
              <a:ext cx="2683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0" name="rc390"/>
            <p:cNvSpPr/>
            <p:nvPr/>
          </p:nvSpPr>
          <p:spPr>
            <a:xfrm>
              <a:off x="7646793" y="2131568"/>
              <a:ext cx="77019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1" name="rc391"/>
            <p:cNvSpPr/>
            <p:nvPr/>
          </p:nvSpPr>
          <p:spPr>
            <a:xfrm>
              <a:off x="7168342" y="2025211"/>
              <a:ext cx="15170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2" name="rc392"/>
            <p:cNvSpPr/>
            <p:nvPr/>
          </p:nvSpPr>
          <p:spPr>
            <a:xfrm>
              <a:off x="7320046" y="2025211"/>
              <a:ext cx="15170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3" name="rc393"/>
            <p:cNvSpPr/>
            <p:nvPr/>
          </p:nvSpPr>
          <p:spPr>
            <a:xfrm>
              <a:off x="7471750" y="2025211"/>
              <a:ext cx="92189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4" name="rc394"/>
            <p:cNvSpPr/>
            <p:nvPr/>
          </p:nvSpPr>
          <p:spPr>
            <a:xfrm>
              <a:off x="7168342" y="1918854"/>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5" name="rc395"/>
            <p:cNvSpPr/>
            <p:nvPr/>
          </p:nvSpPr>
          <p:spPr>
            <a:xfrm>
              <a:off x="7460081" y="1918854"/>
              <a:ext cx="7001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6" name="rc396"/>
            <p:cNvSpPr/>
            <p:nvPr/>
          </p:nvSpPr>
          <p:spPr>
            <a:xfrm>
              <a:off x="7530099" y="1918854"/>
              <a:ext cx="72351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7" name="rc397"/>
            <p:cNvSpPr/>
            <p:nvPr/>
          </p:nvSpPr>
          <p:spPr>
            <a:xfrm>
              <a:off x="7168343" y="1812497"/>
              <a:ext cx="14003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8" name="rc398"/>
            <p:cNvSpPr/>
            <p:nvPr/>
          </p:nvSpPr>
          <p:spPr>
            <a:xfrm>
              <a:off x="7308377" y="1812497"/>
              <a:ext cx="19838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9" name="rc399"/>
            <p:cNvSpPr/>
            <p:nvPr/>
          </p:nvSpPr>
          <p:spPr>
            <a:xfrm>
              <a:off x="7506759" y="1812497"/>
              <a:ext cx="6184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0" name="rc400"/>
            <p:cNvSpPr/>
            <p:nvPr/>
          </p:nvSpPr>
          <p:spPr>
            <a:xfrm>
              <a:off x="7168343" y="1706140"/>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1" name="rc401"/>
            <p:cNvSpPr/>
            <p:nvPr/>
          </p:nvSpPr>
          <p:spPr>
            <a:xfrm>
              <a:off x="7273369" y="1706140"/>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2" name="rc402"/>
            <p:cNvSpPr/>
            <p:nvPr/>
          </p:nvSpPr>
          <p:spPr>
            <a:xfrm>
              <a:off x="7460081" y="1706140"/>
              <a:ext cx="54846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3" name="rc403"/>
            <p:cNvSpPr/>
            <p:nvPr/>
          </p:nvSpPr>
          <p:spPr>
            <a:xfrm>
              <a:off x="7168342" y="1599784"/>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4" name="rc404"/>
            <p:cNvSpPr/>
            <p:nvPr/>
          </p:nvSpPr>
          <p:spPr>
            <a:xfrm>
              <a:off x="7215021" y="1599784"/>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5" name="rc405"/>
            <p:cNvSpPr/>
            <p:nvPr/>
          </p:nvSpPr>
          <p:spPr>
            <a:xfrm>
              <a:off x="7401734" y="1599784"/>
              <a:ext cx="49012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6" name="rc406"/>
            <p:cNvSpPr/>
            <p:nvPr/>
          </p:nvSpPr>
          <p:spPr>
            <a:xfrm>
              <a:off x="7168342" y="1493427"/>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7" name="rc407"/>
            <p:cNvSpPr/>
            <p:nvPr/>
          </p:nvSpPr>
          <p:spPr>
            <a:xfrm>
              <a:off x="7215020" y="1493427"/>
              <a:ext cx="12836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8" name="rc408"/>
            <p:cNvSpPr/>
            <p:nvPr/>
          </p:nvSpPr>
          <p:spPr>
            <a:xfrm>
              <a:off x="7343385" y="1493427"/>
              <a:ext cx="51346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9" name="rc409"/>
            <p:cNvSpPr/>
            <p:nvPr/>
          </p:nvSpPr>
          <p:spPr>
            <a:xfrm>
              <a:off x="7168343" y="1387070"/>
              <a:ext cx="16337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0" name="rc410"/>
            <p:cNvSpPr/>
            <p:nvPr/>
          </p:nvSpPr>
          <p:spPr>
            <a:xfrm>
              <a:off x="7331716" y="138707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1" name="rc411"/>
            <p:cNvSpPr/>
            <p:nvPr/>
          </p:nvSpPr>
          <p:spPr>
            <a:xfrm>
              <a:off x="7378394" y="1387070"/>
              <a:ext cx="47845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2" name="rc412"/>
            <p:cNvSpPr/>
            <p:nvPr/>
          </p:nvSpPr>
          <p:spPr>
            <a:xfrm>
              <a:off x="7168342" y="1280713"/>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3" name="rc413"/>
            <p:cNvSpPr/>
            <p:nvPr/>
          </p:nvSpPr>
          <p:spPr>
            <a:xfrm>
              <a:off x="7215021" y="1280713"/>
              <a:ext cx="1166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4" name="rc414"/>
            <p:cNvSpPr/>
            <p:nvPr/>
          </p:nvSpPr>
          <p:spPr>
            <a:xfrm>
              <a:off x="7331716" y="1280713"/>
              <a:ext cx="42010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5" name="rc415"/>
            <p:cNvSpPr/>
            <p:nvPr/>
          </p:nvSpPr>
          <p:spPr>
            <a:xfrm>
              <a:off x="7168342" y="1174356"/>
              <a:ext cx="15170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6" name="rc416"/>
            <p:cNvSpPr/>
            <p:nvPr/>
          </p:nvSpPr>
          <p:spPr>
            <a:xfrm>
              <a:off x="7320047" y="1174356"/>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7" name="rc417"/>
            <p:cNvSpPr/>
            <p:nvPr/>
          </p:nvSpPr>
          <p:spPr>
            <a:xfrm>
              <a:off x="7378394" y="1174356"/>
              <a:ext cx="35008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8" name="rc418"/>
            <p:cNvSpPr/>
            <p:nvPr/>
          </p:nvSpPr>
          <p:spPr>
            <a:xfrm>
              <a:off x="7168342" y="1068000"/>
              <a:ext cx="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9" name="rc419"/>
            <p:cNvSpPr/>
            <p:nvPr/>
          </p:nvSpPr>
          <p:spPr>
            <a:xfrm>
              <a:off x="7168343" y="1068000"/>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0" name="rc420"/>
            <p:cNvSpPr/>
            <p:nvPr/>
          </p:nvSpPr>
          <p:spPr>
            <a:xfrm>
              <a:off x="7308377" y="1068000"/>
              <a:ext cx="38509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1" name="rc421"/>
            <p:cNvSpPr/>
            <p:nvPr/>
          </p:nvSpPr>
          <p:spPr>
            <a:xfrm>
              <a:off x="7168342" y="961642"/>
              <a:ext cx="116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2" name="rc422"/>
            <p:cNvSpPr/>
            <p:nvPr/>
          </p:nvSpPr>
          <p:spPr>
            <a:xfrm>
              <a:off x="7180012" y="961642"/>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3" name="rc423"/>
            <p:cNvSpPr/>
            <p:nvPr/>
          </p:nvSpPr>
          <p:spPr>
            <a:xfrm>
              <a:off x="7366725" y="961642"/>
              <a:ext cx="25673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4" name="rc424"/>
            <p:cNvSpPr/>
            <p:nvPr/>
          </p:nvSpPr>
          <p:spPr>
            <a:xfrm>
              <a:off x="7168342" y="855285"/>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5" name="rc425"/>
            <p:cNvSpPr/>
            <p:nvPr/>
          </p:nvSpPr>
          <p:spPr>
            <a:xfrm>
              <a:off x="7215021" y="855285"/>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6" name="rc426"/>
            <p:cNvSpPr/>
            <p:nvPr/>
          </p:nvSpPr>
          <p:spPr>
            <a:xfrm>
              <a:off x="7273368" y="855285"/>
              <a:ext cx="33841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7" name="rc427"/>
            <p:cNvSpPr/>
            <p:nvPr/>
          </p:nvSpPr>
          <p:spPr>
            <a:xfrm>
              <a:off x="7168342" y="748929"/>
              <a:ext cx="350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8" name="rc428"/>
            <p:cNvSpPr/>
            <p:nvPr/>
          </p:nvSpPr>
          <p:spPr>
            <a:xfrm>
              <a:off x="7203351" y="748929"/>
              <a:ext cx="816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9" name="rc429"/>
            <p:cNvSpPr/>
            <p:nvPr/>
          </p:nvSpPr>
          <p:spPr>
            <a:xfrm>
              <a:off x="7285038" y="748929"/>
              <a:ext cx="31507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2" name="tx432"/>
            <p:cNvSpPr/>
            <p:nvPr/>
          </p:nvSpPr>
          <p:spPr>
            <a:xfrm>
              <a:off x="3926497" y="613772"/>
              <a:ext cx="721108" cy="44017"/>
            </a:xfrm>
            <a:prstGeom prst="rect">
              <a:avLst/>
            </a:prstGeom>
            <a:noFill/>
          </p:spPr>
          <p:txBody>
            <a:bodyPr wrap="none" lIns="0" tIns="0" rIns="0" bIns="0" anchor="ctr" anchorCtr="1"/>
            <a:lstStyle/>
            <a:p>
              <a:pPr>
                <a:lnSpc>
                  <a:spcPts val="400"/>
                </a:lnSpc>
              </a:pPr>
              <a:r>
                <a:rPr lang="en-AU"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rPr>
                <a:t>At 6 months</a:t>
              </a:r>
              <a:endParaRPr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rc67"/>
            <p:cNvSpPr/>
            <p:nvPr/>
          </p:nvSpPr>
          <p:spPr>
            <a:xfrm flipH="1">
              <a:off x="5395658" y="5960415"/>
              <a:ext cx="35008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8" name="rc68"/>
            <p:cNvSpPr/>
            <p:nvPr/>
          </p:nvSpPr>
          <p:spPr>
            <a:xfrm flipH="1">
              <a:off x="5185606" y="5960415"/>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9" name="rc69"/>
            <p:cNvSpPr/>
            <p:nvPr/>
          </p:nvSpPr>
          <p:spPr>
            <a:xfrm flipH="1">
              <a:off x="2828359" y="5960415"/>
              <a:ext cx="235724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0" name="rc70"/>
            <p:cNvSpPr/>
            <p:nvPr/>
          </p:nvSpPr>
          <p:spPr>
            <a:xfrm flipH="1">
              <a:off x="5372319" y="5854058"/>
              <a:ext cx="3734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1" name="rc71"/>
            <p:cNvSpPr/>
            <p:nvPr/>
          </p:nvSpPr>
          <p:spPr>
            <a:xfrm flipH="1">
              <a:off x="5232285" y="5854058"/>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2" name="rc72"/>
            <p:cNvSpPr/>
            <p:nvPr/>
          </p:nvSpPr>
          <p:spPr>
            <a:xfrm flipH="1">
              <a:off x="2933385" y="5854058"/>
              <a:ext cx="229889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3" name="rc73"/>
            <p:cNvSpPr/>
            <p:nvPr/>
          </p:nvSpPr>
          <p:spPr>
            <a:xfrm flipH="1">
              <a:off x="5383988" y="5747701"/>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4" name="rc74"/>
            <p:cNvSpPr/>
            <p:nvPr/>
          </p:nvSpPr>
          <p:spPr>
            <a:xfrm flipH="1">
              <a:off x="5208945" y="5747701"/>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5" name="rc75"/>
            <p:cNvSpPr/>
            <p:nvPr/>
          </p:nvSpPr>
          <p:spPr>
            <a:xfrm flipH="1">
              <a:off x="3015072" y="5747701"/>
              <a:ext cx="219387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6" name="rc76"/>
            <p:cNvSpPr/>
            <p:nvPr/>
          </p:nvSpPr>
          <p:spPr>
            <a:xfrm flipH="1">
              <a:off x="5477345" y="5641345"/>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7" name="rc77"/>
            <p:cNvSpPr/>
            <p:nvPr/>
          </p:nvSpPr>
          <p:spPr>
            <a:xfrm flipH="1">
              <a:off x="5033902" y="5641345"/>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8" name="rc78"/>
            <p:cNvSpPr/>
            <p:nvPr/>
          </p:nvSpPr>
          <p:spPr>
            <a:xfrm flipH="1">
              <a:off x="3050080" y="5641345"/>
              <a:ext cx="19838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9" name="rc79"/>
            <p:cNvSpPr/>
            <p:nvPr/>
          </p:nvSpPr>
          <p:spPr>
            <a:xfrm flipH="1">
              <a:off x="5547362" y="5534988"/>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0" name="rc80"/>
            <p:cNvSpPr/>
            <p:nvPr/>
          </p:nvSpPr>
          <p:spPr>
            <a:xfrm flipH="1">
              <a:off x="5115589" y="5534988"/>
              <a:ext cx="4317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1" name="rc81"/>
            <p:cNvSpPr/>
            <p:nvPr/>
          </p:nvSpPr>
          <p:spPr>
            <a:xfrm flipH="1">
              <a:off x="3096759" y="5534988"/>
              <a:ext cx="201883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2" name="rc82"/>
            <p:cNvSpPr/>
            <p:nvPr/>
          </p:nvSpPr>
          <p:spPr>
            <a:xfrm flipH="1">
              <a:off x="5430667" y="5428631"/>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3" name="rc83"/>
            <p:cNvSpPr/>
            <p:nvPr/>
          </p:nvSpPr>
          <p:spPr>
            <a:xfrm flipH="1">
              <a:off x="5173936" y="5428631"/>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4" name="rc84"/>
            <p:cNvSpPr/>
            <p:nvPr/>
          </p:nvSpPr>
          <p:spPr>
            <a:xfrm flipH="1">
              <a:off x="3096758" y="5428631"/>
              <a:ext cx="207717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5" name="rc85"/>
            <p:cNvSpPr/>
            <p:nvPr/>
          </p:nvSpPr>
          <p:spPr>
            <a:xfrm flipH="1">
              <a:off x="5454006" y="5322274"/>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6" name="rc86"/>
            <p:cNvSpPr/>
            <p:nvPr/>
          </p:nvSpPr>
          <p:spPr>
            <a:xfrm flipH="1">
              <a:off x="5103919" y="5322274"/>
              <a:ext cx="3500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7" name="rc87"/>
            <p:cNvSpPr/>
            <p:nvPr/>
          </p:nvSpPr>
          <p:spPr>
            <a:xfrm flipH="1">
              <a:off x="3108428" y="5322274"/>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8" name="rc88"/>
            <p:cNvSpPr/>
            <p:nvPr/>
          </p:nvSpPr>
          <p:spPr>
            <a:xfrm flipH="1">
              <a:off x="5465675" y="5215917"/>
              <a:ext cx="2800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9" name="rc89"/>
            <p:cNvSpPr/>
            <p:nvPr/>
          </p:nvSpPr>
          <p:spPr>
            <a:xfrm flipH="1">
              <a:off x="5290632" y="5215917"/>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0" name="rc90"/>
            <p:cNvSpPr/>
            <p:nvPr/>
          </p:nvSpPr>
          <p:spPr>
            <a:xfrm flipH="1">
              <a:off x="3120098" y="5215917"/>
              <a:ext cx="217053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1" name="rc91"/>
            <p:cNvSpPr/>
            <p:nvPr/>
          </p:nvSpPr>
          <p:spPr>
            <a:xfrm flipH="1">
              <a:off x="5524023" y="5109560"/>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2" name="rc92"/>
            <p:cNvSpPr/>
            <p:nvPr/>
          </p:nvSpPr>
          <p:spPr>
            <a:xfrm flipH="1">
              <a:off x="5115588" y="5109560"/>
              <a:ext cx="4084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3" name="rc93"/>
            <p:cNvSpPr/>
            <p:nvPr/>
          </p:nvSpPr>
          <p:spPr>
            <a:xfrm flipH="1">
              <a:off x="3131767" y="5109560"/>
              <a:ext cx="19838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4" name="rc94"/>
            <p:cNvSpPr/>
            <p:nvPr/>
          </p:nvSpPr>
          <p:spPr>
            <a:xfrm flipH="1">
              <a:off x="5547362" y="5003204"/>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5" name="rc95"/>
            <p:cNvSpPr/>
            <p:nvPr/>
          </p:nvSpPr>
          <p:spPr>
            <a:xfrm flipH="1">
              <a:off x="5232284" y="5003204"/>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6" name="rc96"/>
            <p:cNvSpPr/>
            <p:nvPr/>
          </p:nvSpPr>
          <p:spPr>
            <a:xfrm flipH="1">
              <a:off x="3166776" y="5003204"/>
              <a:ext cx="206550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7" name="rc97"/>
            <p:cNvSpPr/>
            <p:nvPr/>
          </p:nvSpPr>
          <p:spPr>
            <a:xfrm flipH="1">
              <a:off x="5489014" y="4896846"/>
              <a:ext cx="25673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8" name="rc98"/>
            <p:cNvSpPr/>
            <p:nvPr/>
          </p:nvSpPr>
          <p:spPr>
            <a:xfrm flipH="1">
              <a:off x="5092250" y="4896846"/>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9" name="rc99"/>
            <p:cNvSpPr/>
            <p:nvPr/>
          </p:nvSpPr>
          <p:spPr>
            <a:xfrm flipH="1">
              <a:off x="3166776" y="4896846"/>
              <a:ext cx="192547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0" name="rc100"/>
            <p:cNvSpPr/>
            <p:nvPr/>
          </p:nvSpPr>
          <p:spPr>
            <a:xfrm flipH="1">
              <a:off x="5524023" y="4790490"/>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1" name="rc101"/>
            <p:cNvSpPr/>
            <p:nvPr/>
          </p:nvSpPr>
          <p:spPr>
            <a:xfrm flipH="1">
              <a:off x="4765502" y="4790490"/>
              <a:ext cx="75852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2" name="rc102"/>
            <p:cNvSpPr/>
            <p:nvPr/>
          </p:nvSpPr>
          <p:spPr>
            <a:xfrm flipH="1">
              <a:off x="3178445" y="4790490"/>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3" name="rc103"/>
            <p:cNvSpPr/>
            <p:nvPr/>
          </p:nvSpPr>
          <p:spPr>
            <a:xfrm flipH="1">
              <a:off x="5512354" y="4684133"/>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4" name="rc104"/>
            <p:cNvSpPr/>
            <p:nvPr/>
          </p:nvSpPr>
          <p:spPr>
            <a:xfrm flipH="1">
              <a:off x="4905537" y="4684133"/>
              <a:ext cx="6068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5" name="rc105"/>
            <p:cNvSpPr/>
            <p:nvPr/>
          </p:nvSpPr>
          <p:spPr>
            <a:xfrm flipH="1">
              <a:off x="3178445" y="4684133"/>
              <a:ext cx="172709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6" name="rc106"/>
            <p:cNvSpPr/>
            <p:nvPr/>
          </p:nvSpPr>
          <p:spPr>
            <a:xfrm flipH="1">
              <a:off x="5465675" y="4577776"/>
              <a:ext cx="2800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7" name="rc107"/>
            <p:cNvSpPr/>
            <p:nvPr/>
          </p:nvSpPr>
          <p:spPr>
            <a:xfrm flipH="1">
              <a:off x="5232285" y="4577776"/>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8" name="rc108"/>
            <p:cNvSpPr/>
            <p:nvPr/>
          </p:nvSpPr>
          <p:spPr>
            <a:xfrm flipH="1">
              <a:off x="3178445" y="4577776"/>
              <a:ext cx="205383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9" name="rc109"/>
            <p:cNvSpPr/>
            <p:nvPr/>
          </p:nvSpPr>
          <p:spPr>
            <a:xfrm flipH="1">
              <a:off x="5442336" y="4471419"/>
              <a:ext cx="3034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0" name="rc110"/>
            <p:cNvSpPr/>
            <p:nvPr/>
          </p:nvSpPr>
          <p:spPr>
            <a:xfrm flipH="1">
              <a:off x="5220615" y="4471419"/>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1" name="rc111"/>
            <p:cNvSpPr/>
            <p:nvPr/>
          </p:nvSpPr>
          <p:spPr>
            <a:xfrm flipH="1">
              <a:off x="3248463" y="4471419"/>
              <a:ext cx="197215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2" name="rc112"/>
            <p:cNvSpPr/>
            <p:nvPr/>
          </p:nvSpPr>
          <p:spPr>
            <a:xfrm flipH="1">
              <a:off x="5512354" y="4365062"/>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3" name="rc113"/>
            <p:cNvSpPr/>
            <p:nvPr/>
          </p:nvSpPr>
          <p:spPr>
            <a:xfrm flipH="1">
              <a:off x="5220615" y="4365062"/>
              <a:ext cx="2917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4" name="rc114"/>
            <p:cNvSpPr/>
            <p:nvPr/>
          </p:nvSpPr>
          <p:spPr>
            <a:xfrm flipH="1">
              <a:off x="3295141" y="4365062"/>
              <a:ext cx="192547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5" name="rc115"/>
            <p:cNvSpPr/>
            <p:nvPr/>
          </p:nvSpPr>
          <p:spPr>
            <a:xfrm flipH="1">
              <a:off x="5570701" y="4258705"/>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6" name="rc116"/>
            <p:cNvSpPr/>
            <p:nvPr/>
          </p:nvSpPr>
          <p:spPr>
            <a:xfrm flipH="1">
              <a:off x="5313971" y="4258705"/>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7" name="rc117"/>
            <p:cNvSpPr/>
            <p:nvPr/>
          </p:nvSpPr>
          <p:spPr>
            <a:xfrm flipH="1">
              <a:off x="3318480" y="4258705"/>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8" name="rc118"/>
            <p:cNvSpPr/>
            <p:nvPr/>
          </p:nvSpPr>
          <p:spPr>
            <a:xfrm flipH="1">
              <a:off x="5559032" y="4152349"/>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9" name="rc119"/>
            <p:cNvSpPr/>
            <p:nvPr/>
          </p:nvSpPr>
          <p:spPr>
            <a:xfrm flipH="1">
              <a:off x="5232284" y="4152349"/>
              <a:ext cx="3267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0" name="rc120"/>
            <p:cNvSpPr/>
            <p:nvPr/>
          </p:nvSpPr>
          <p:spPr>
            <a:xfrm flipH="1">
              <a:off x="3330149" y="4152349"/>
              <a:ext cx="190213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1" name="rc121"/>
            <p:cNvSpPr/>
            <p:nvPr/>
          </p:nvSpPr>
          <p:spPr>
            <a:xfrm flipH="1">
              <a:off x="5512354" y="4045992"/>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2" name="rc122"/>
            <p:cNvSpPr/>
            <p:nvPr/>
          </p:nvSpPr>
          <p:spPr>
            <a:xfrm flipH="1">
              <a:off x="5197276" y="4045992"/>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3" name="rc123"/>
            <p:cNvSpPr/>
            <p:nvPr/>
          </p:nvSpPr>
          <p:spPr>
            <a:xfrm flipH="1">
              <a:off x="3330149" y="4045992"/>
              <a:ext cx="186712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4" name="rc124"/>
            <p:cNvSpPr/>
            <p:nvPr/>
          </p:nvSpPr>
          <p:spPr>
            <a:xfrm flipH="1">
              <a:off x="5489014" y="3939635"/>
              <a:ext cx="25673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5" name="rc125"/>
            <p:cNvSpPr/>
            <p:nvPr/>
          </p:nvSpPr>
          <p:spPr>
            <a:xfrm flipH="1">
              <a:off x="5360649" y="3939635"/>
              <a:ext cx="12836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6" name="rc126"/>
            <p:cNvSpPr/>
            <p:nvPr/>
          </p:nvSpPr>
          <p:spPr>
            <a:xfrm flipH="1">
              <a:off x="3400166" y="3939635"/>
              <a:ext cx="19604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7" name="rc127"/>
            <p:cNvSpPr/>
            <p:nvPr/>
          </p:nvSpPr>
          <p:spPr>
            <a:xfrm flipH="1">
              <a:off x="5512354" y="3833278"/>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8" name="rc128"/>
            <p:cNvSpPr/>
            <p:nvPr/>
          </p:nvSpPr>
          <p:spPr>
            <a:xfrm flipH="1">
              <a:off x="5255623" y="3833278"/>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9" name="rc129"/>
            <p:cNvSpPr/>
            <p:nvPr/>
          </p:nvSpPr>
          <p:spPr>
            <a:xfrm flipH="1">
              <a:off x="3435175" y="3833278"/>
              <a:ext cx="182044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0" name="rc130"/>
            <p:cNvSpPr/>
            <p:nvPr/>
          </p:nvSpPr>
          <p:spPr>
            <a:xfrm flipH="1">
              <a:off x="5535693" y="3726921"/>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1" name="rc131"/>
            <p:cNvSpPr/>
            <p:nvPr/>
          </p:nvSpPr>
          <p:spPr>
            <a:xfrm flipH="1">
              <a:off x="5185606" y="3726921"/>
              <a:ext cx="3500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2" name="rc132"/>
            <p:cNvSpPr/>
            <p:nvPr/>
          </p:nvSpPr>
          <p:spPr>
            <a:xfrm flipH="1">
              <a:off x="3446845" y="3726921"/>
              <a:ext cx="173876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3" name="rc133"/>
            <p:cNvSpPr/>
            <p:nvPr/>
          </p:nvSpPr>
          <p:spPr>
            <a:xfrm flipH="1">
              <a:off x="5559032" y="3620564"/>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4" name="rc134"/>
            <p:cNvSpPr/>
            <p:nvPr/>
          </p:nvSpPr>
          <p:spPr>
            <a:xfrm flipH="1">
              <a:off x="5162267" y="3620564"/>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5" name="rc135"/>
            <p:cNvSpPr/>
            <p:nvPr/>
          </p:nvSpPr>
          <p:spPr>
            <a:xfrm flipH="1">
              <a:off x="3458514" y="3620564"/>
              <a:ext cx="17037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6" name="rc136"/>
            <p:cNvSpPr/>
            <p:nvPr/>
          </p:nvSpPr>
          <p:spPr>
            <a:xfrm flipH="1">
              <a:off x="5512354" y="3514207"/>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7" name="rc137"/>
            <p:cNvSpPr/>
            <p:nvPr/>
          </p:nvSpPr>
          <p:spPr>
            <a:xfrm flipH="1">
              <a:off x="5302302" y="3514207"/>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8" name="rc138"/>
            <p:cNvSpPr/>
            <p:nvPr/>
          </p:nvSpPr>
          <p:spPr>
            <a:xfrm flipH="1">
              <a:off x="3575209" y="3514207"/>
              <a:ext cx="172709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9" name="rc139"/>
            <p:cNvSpPr/>
            <p:nvPr/>
          </p:nvSpPr>
          <p:spPr>
            <a:xfrm flipH="1">
              <a:off x="5500684" y="3407850"/>
              <a:ext cx="24506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0" name="rc140"/>
            <p:cNvSpPr/>
            <p:nvPr/>
          </p:nvSpPr>
          <p:spPr>
            <a:xfrm flipH="1">
              <a:off x="5348979" y="3407850"/>
              <a:ext cx="15170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1" name="rc141"/>
            <p:cNvSpPr/>
            <p:nvPr/>
          </p:nvSpPr>
          <p:spPr>
            <a:xfrm flipH="1">
              <a:off x="3575210" y="3407850"/>
              <a:ext cx="177377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2" name="rc142"/>
            <p:cNvSpPr/>
            <p:nvPr/>
          </p:nvSpPr>
          <p:spPr>
            <a:xfrm flipH="1">
              <a:off x="5535693" y="3301494"/>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3" name="rc143"/>
            <p:cNvSpPr/>
            <p:nvPr/>
          </p:nvSpPr>
          <p:spPr>
            <a:xfrm flipH="1">
              <a:off x="5348980" y="3301494"/>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4" name="rc144"/>
            <p:cNvSpPr/>
            <p:nvPr/>
          </p:nvSpPr>
          <p:spPr>
            <a:xfrm flipH="1">
              <a:off x="3645227" y="3301494"/>
              <a:ext cx="17037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5" name="rc145"/>
            <p:cNvSpPr/>
            <p:nvPr/>
          </p:nvSpPr>
          <p:spPr>
            <a:xfrm flipH="1">
              <a:off x="5605710" y="3195137"/>
              <a:ext cx="14003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6" name="rc146"/>
            <p:cNvSpPr/>
            <p:nvPr/>
          </p:nvSpPr>
          <p:spPr>
            <a:xfrm flipH="1">
              <a:off x="5220614" y="3195137"/>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7" name="rc147"/>
            <p:cNvSpPr/>
            <p:nvPr/>
          </p:nvSpPr>
          <p:spPr>
            <a:xfrm flipH="1">
              <a:off x="3680236" y="3195137"/>
              <a:ext cx="15403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8" name="rc148"/>
            <p:cNvSpPr/>
            <p:nvPr/>
          </p:nvSpPr>
          <p:spPr>
            <a:xfrm flipH="1">
              <a:off x="5477345" y="3088780"/>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9" name="rc149"/>
            <p:cNvSpPr/>
            <p:nvPr/>
          </p:nvSpPr>
          <p:spPr>
            <a:xfrm flipH="1">
              <a:off x="5220615" y="3088780"/>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0" name="rc150"/>
            <p:cNvSpPr/>
            <p:nvPr/>
          </p:nvSpPr>
          <p:spPr>
            <a:xfrm flipH="1">
              <a:off x="3750253" y="3088780"/>
              <a:ext cx="147036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1" name="rc151"/>
            <p:cNvSpPr/>
            <p:nvPr/>
          </p:nvSpPr>
          <p:spPr>
            <a:xfrm flipH="1">
              <a:off x="5512354" y="2982423"/>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2" name="rc152"/>
            <p:cNvSpPr/>
            <p:nvPr/>
          </p:nvSpPr>
          <p:spPr>
            <a:xfrm flipH="1">
              <a:off x="5348980" y="2982423"/>
              <a:ext cx="1633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3" name="rc153"/>
            <p:cNvSpPr/>
            <p:nvPr/>
          </p:nvSpPr>
          <p:spPr>
            <a:xfrm flipH="1">
              <a:off x="3843610" y="2982423"/>
              <a:ext cx="150537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4" name="rc154"/>
            <p:cNvSpPr/>
            <p:nvPr/>
          </p:nvSpPr>
          <p:spPr>
            <a:xfrm flipH="1">
              <a:off x="5559032" y="2876066"/>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5" name="rc155"/>
            <p:cNvSpPr/>
            <p:nvPr/>
          </p:nvSpPr>
          <p:spPr>
            <a:xfrm flipH="1">
              <a:off x="5313971" y="2876066"/>
              <a:ext cx="24506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6" name="rc156"/>
            <p:cNvSpPr/>
            <p:nvPr/>
          </p:nvSpPr>
          <p:spPr>
            <a:xfrm flipH="1">
              <a:off x="3913626" y="2876066"/>
              <a:ext cx="140034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7" name="rc157"/>
            <p:cNvSpPr/>
            <p:nvPr/>
          </p:nvSpPr>
          <p:spPr>
            <a:xfrm flipH="1">
              <a:off x="5570701" y="2769709"/>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8" name="rc158"/>
            <p:cNvSpPr/>
            <p:nvPr/>
          </p:nvSpPr>
          <p:spPr>
            <a:xfrm flipH="1">
              <a:off x="5395658" y="2769709"/>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9" name="rc159"/>
            <p:cNvSpPr/>
            <p:nvPr/>
          </p:nvSpPr>
          <p:spPr>
            <a:xfrm flipH="1">
              <a:off x="4217034" y="2769709"/>
              <a:ext cx="117862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0" name="rc160"/>
            <p:cNvSpPr/>
            <p:nvPr/>
          </p:nvSpPr>
          <p:spPr>
            <a:xfrm flipH="1">
              <a:off x="5570701" y="2663352"/>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1" name="rc161"/>
            <p:cNvSpPr/>
            <p:nvPr/>
          </p:nvSpPr>
          <p:spPr>
            <a:xfrm flipH="1">
              <a:off x="5372319" y="2663352"/>
              <a:ext cx="19838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2" name="rc162"/>
            <p:cNvSpPr/>
            <p:nvPr/>
          </p:nvSpPr>
          <p:spPr>
            <a:xfrm flipH="1">
              <a:off x="4228704" y="2663352"/>
              <a:ext cx="11436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3" name="rc163"/>
            <p:cNvSpPr/>
            <p:nvPr/>
          </p:nvSpPr>
          <p:spPr>
            <a:xfrm flipH="1">
              <a:off x="5547362" y="2556995"/>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4" name="rc164"/>
            <p:cNvSpPr/>
            <p:nvPr/>
          </p:nvSpPr>
          <p:spPr>
            <a:xfrm flipH="1">
              <a:off x="5430667" y="2556995"/>
              <a:ext cx="1166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5" name="rc165"/>
            <p:cNvSpPr/>
            <p:nvPr/>
          </p:nvSpPr>
          <p:spPr>
            <a:xfrm flipH="1">
              <a:off x="4287051" y="2556995"/>
              <a:ext cx="11436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6" name="rc166"/>
            <p:cNvSpPr/>
            <p:nvPr/>
          </p:nvSpPr>
          <p:spPr>
            <a:xfrm flipH="1">
              <a:off x="5629049" y="2450639"/>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7" name="rc167"/>
            <p:cNvSpPr/>
            <p:nvPr/>
          </p:nvSpPr>
          <p:spPr>
            <a:xfrm flipH="1">
              <a:off x="5418997" y="2450639"/>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8" name="rc168"/>
            <p:cNvSpPr/>
            <p:nvPr/>
          </p:nvSpPr>
          <p:spPr>
            <a:xfrm flipH="1">
              <a:off x="4310391" y="2450639"/>
              <a:ext cx="110860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9" name="rc169"/>
            <p:cNvSpPr/>
            <p:nvPr/>
          </p:nvSpPr>
          <p:spPr>
            <a:xfrm flipH="1">
              <a:off x="5687397" y="2344282"/>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0" name="rc170"/>
            <p:cNvSpPr/>
            <p:nvPr/>
          </p:nvSpPr>
          <p:spPr>
            <a:xfrm flipH="1">
              <a:off x="5454006" y="2344282"/>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1" name="rc171"/>
            <p:cNvSpPr/>
            <p:nvPr/>
          </p:nvSpPr>
          <p:spPr>
            <a:xfrm flipH="1">
              <a:off x="4345399" y="2344282"/>
              <a:ext cx="110860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2" name="rc172"/>
            <p:cNvSpPr/>
            <p:nvPr/>
          </p:nvSpPr>
          <p:spPr>
            <a:xfrm flipH="1">
              <a:off x="5652388" y="2237925"/>
              <a:ext cx="9335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3" name="rc173"/>
            <p:cNvSpPr/>
            <p:nvPr/>
          </p:nvSpPr>
          <p:spPr>
            <a:xfrm flipH="1">
              <a:off x="5489014" y="2237925"/>
              <a:ext cx="1633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4" name="rc174"/>
            <p:cNvSpPr/>
            <p:nvPr/>
          </p:nvSpPr>
          <p:spPr>
            <a:xfrm flipH="1">
              <a:off x="4415416" y="2237925"/>
              <a:ext cx="107359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5" name="rc175"/>
            <p:cNvSpPr/>
            <p:nvPr/>
          </p:nvSpPr>
          <p:spPr>
            <a:xfrm flipH="1">
              <a:off x="5570701" y="2131568"/>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6" name="rc176"/>
            <p:cNvSpPr/>
            <p:nvPr/>
          </p:nvSpPr>
          <p:spPr>
            <a:xfrm flipH="1">
              <a:off x="5383989" y="2131568"/>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7" name="rc177"/>
            <p:cNvSpPr/>
            <p:nvPr/>
          </p:nvSpPr>
          <p:spPr>
            <a:xfrm flipH="1">
              <a:off x="4497103" y="2131568"/>
              <a:ext cx="8868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8" name="rc178"/>
            <p:cNvSpPr/>
            <p:nvPr/>
          </p:nvSpPr>
          <p:spPr>
            <a:xfrm flipH="1">
              <a:off x="5629049" y="2025211"/>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9" name="rc179"/>
            <p:cNvSpPr/>
            <p:nvPr/>
          </p:nvSpPr>
          <p:spPr>
            <a:xfrm flipH="1">
              <a:off x="5489014" y="2025211"/>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0" name="rc180"/>
            <p:cNvSpPr/>
            <p:nvPr/>
          </p:nvSpPr>
          <p:spPr>
            <a:xfrm flipH="1">
              <a:off x="4520442" y="2025211"/>
              <a:ext cx="96857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1" name="rc181"/>
            <p:cNvSpPr/>
            <p:nvPr/>
          </p:nvSpPr>
          <p:spPr>
            <a:xfrm flipH="1">
              <a:off x="5640718" y="1918854"/>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2" name="rc182"/>
            <p:cNvSpPr/>
            <p:nvPr/>
          </p:nvSpPr>
          <p:spPr>
            <a:xfrm flipH="1">
              <a:off x="5582371" y="1918854"/>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3" name="rc183"/>
            <p:cNvSpPr/>
            <p:nvPr/>
          </p:nvSpPr>
          <p:spPr>
            <a:xfrm flipH="1">
              <a:off x="4660476" y="1918854"/>
              <a:ext cx="92189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4" name="rc184"/>
            <p:cNvSpPr/>
            <p:nvPr/>
          </p:nvSpPr>
          <p:spPr>
            <a:xfrm flipH="1">
              <a:off x="5640718" y="1812497"/>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5" name="rc185"/>
            <p:cNvSpPr/>
            <p:nvPr/>
          </p:nvSpPr>
          <p:spPr>
            <a:xfrm flipH="1">
              <a:off x="5418997" y="1812497"/>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6" name="rc186"/>
            <p:cNvSpPr/>
            <p:nvPr/>
          </p:nvSpPr>
          <p:spPr>
            <a:xfrm flipH="1">
              <a:off x="4788842" y="1812497"/>
              <a:ext cx="63015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7" name="rc187"/>
            <p:cNvSpPr/>
            <p:nvPr/>
          </p:nvSpPr>
          <p:spPr>
            <a:xfrm flipH="1">
              <a:off x="5629049" y="1706140"/>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8" name="rc188"/>
            <p:cNvSpPr/>
            <p:nvPr/>
          </p:nvSpPr>
          <p:spPr>
            <a:xfrm flipH="1">
              <a:off x="5570701" y="1706140"/>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9" name="rc189"/>
            <p:cNvSpPr/>
            <p:nvPr/>
          </p:nvSpPr>
          <p:spPr>
            <a:xfrm flipH="1">
              <a:off x="4905537" y="1706140"/>
              <a:ext cx="66516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0" name="rc190"/>
            <p:cNvSpPr/>
            <p:nvPr/>
          </p:nvSpPr>
          <p:spPr>
            <a:xfrm flipH="1">
              <a:off x="5664057" y="1599784"/>
              <a:ext cx="8168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1" name="rc191"/>
            <p:cNvSpPr/>
            <p:nvPr/>
          </p:nvSpPr>
          <p:spPr>
            <a:xfrm flipH="1">
              <a:off x="5559032" y="1599784"/>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2" name="rc192"/>
            <p:cNvSpPr/>
            <p:nvPr/>
          </p:nvSpPr>
          <p:spPr>
            <a:xfrm flipH="1">
              <a:off x="5022232" y="1599784"/>
              <a:ext cx="53679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3" name="rc193"/>
            <p:cNvSpPr/>
            <p:nvPr/>
          </p:nvSpPr>
          <p:spPr>
            <a:xfrm flipH="1">
              <a:off x="5629049" y="1493427"/>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4" name="rc194"/>
            <p:cNvSpPr/>
            <p:nvPr/>
          </p:nvSpPr>
          <p:spPr>
            <a:xfrm flipH="1">
              <a:off x="5570701" y="1493427"/>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5" name="rc195"/>
            <p:cNvSpPr/>
            <p:nvPr/>
          </p:nvSpPr>
          <p:spPr>
            <a:xfrm flipH="1">
              <a:off x="5057241" y="1493427"/>
              <a:ext cx="51346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6" name="rc196"/>
            <p:cNvSpPr/>
            <p:nvPr/>
          </p:nvSpPr>
          <p:spPr>
            <a:xfrm flipH="1">
              <a:off x="5722405" y="1387070"/>
              <a:ext cx="2333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7" name="rc197"/>
            <p:cNvSpPr/>
            <p:nvPr/>
          </p:nvSpPr>
          <p:spPr>
            <a:xfrm flipH="1">
              <a:off x="5675727" y="138707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8" name="rc198"/>
            <p:cNvSpPr/>
            <p:nvPr/>
          </p:nvSpPr>
          <p:spPr>
            <a:xfrm flipH="1">
              <a:off x="5057241" y="1387070"/>
              <a:ext cx="6184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9" name="rc199"/>
            <p:cNvSpPr/>
            <p:nvPr/>
          </p:nvSpPr>
          <p:spPr>
            <a:xfrm flipH="1">
              <a:off x="5699066" y="1280713"/>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0" name="rc200"/>
            <p:cNvSpPr/>
            <p:nvPr/>
          </p:nvSpPr>
          <p:spPr>
            <a:xfrm flipH="1">
              <a:off x="5594040" y="1280713"/>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1" name="rc201"/>
            <p:cNvSpPr/>
            <p:nvPr/>
          </p:nvSpPr>
          <p:spPr>
            <a:xfrm flipH="1">
              <a:off x="5162267" y="1280713"/>
              <a:ext cx="43177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2" name="rc202"/>
            <p:cNvSpPr/>
            <p:nvPr/>
          </p:nvSpPr>
          <p:spPr>
            <a:xfrm flipH="1">
              <a:off x="5652388" y="1174356"/>
              <a:ext cx="9335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3" name="rc203"/>
            <p:cNvSpPr/>
            <p:nvPr/>
          </p:nvSpPr>
          <p:spPr>
            <a:xfrm flipH="1">
              <a:off x="5582371" y="1174356"/>
              <a:ext cx="7001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4" name="rc204"/>
            <p:cNvSpPr/>
            <p:nvPr/>
          </p:nvSpPr>
          <p:spPr>
            <a:xfrm flipH="1">
              <a:off x="5185606" y="1174356"/>
              <a:ext cx="39676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5" name="rc205"/>
            <p:cNvSpPr/>
            <p:nvPr/>
          </p:nvSpPr>
          <p:spPr>
            <a:xfrm flipH="1">
              <a:off x="5687397" y="1068000"/>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6" name="rc206"/>
            <p:cNvSpPr/>
            <p:nvPr/>
          </p:nvSpPr>
          <p:spPr>
            <a:xfrm flipH="1">
              <a:off x="5640718" y="106800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7" name="rc207"/>
            <p:cNvSpPr/>
            <p:nvPr/>
          </p:nvSpPr>
          <p:spPr>
            <a:xfrm flipH="1">
              <a:off x="5220615" y="1068000"/>
              <a:ext cx="42010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8" name="rc208"/>
            <p:cNvSpPr/>
            <p:nvPr/>
          </p:nvSpPr>
          <p:spPr>
            <a:xfrm flipH="1">
              <a:off x="5687397" y="961642"/>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9" name="rc209"/>
            <p:cNvSpPr/>
            <p:nvPr/>
          </p:nvSpPr>
          <p:spPr>
            <a:xfrm flipH="1">
              <a:off x="5582371" y="961642"/>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0" name="rc210"/>
            <p:cNvSpPr/>
            <p:nvPr/>
          </p:nvSpPr>
          <p:spPr>
            <a:xfrm flipH="1">
              <a:off x="5290632" y="961642"/>
              <a:ext cx="29173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1" name="rc211"/>
            <p:cNvSpPr/>
            <p:nvPr/>
          </p:nvSpPr>
          <p:spPr>
            <a:xfrm flipH="1">
              <a:off x="5699066" y="855285"/>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2" name="rc212"/>
            <p:cNvSpPr/>
            <p:nvPr/>
          </p:nvSpPr>
          <p:spPr>
            <a:xfrm flipH="1">
              <a:off x="5664057" y="855285"/>
              <a:ext cx="350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3" name="rc213"/>
            <p:cNvSpPr/>
            <p:nvPr/>
          </p:nvSpPr>
          <p:spPr>
            <a:xfrm flipH="1">
              <a:off x="5302302" y="855285"/>
              <a:ext cx="36175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4" name="rc214"/>
            <p:cNvSpPr/>
            <p:nvPr/>
          </p:nvSpPr>
          <p:spPr>
            <a:xfrm flipH="1">
              <a:off x="5734075" y="748929"/>
              <a:ext cx="116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5" name="rc215"/>
            <p:cNvSpPr/>
            <p:nvPr/>
          </p:nvSpPr>
          <p:spPr>
            <a:xfrm flipH="1">
              <a:off x="5699066" y="748929"/>
              <a:ext cx="350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6" name="rc216"/>
            <p:cNvSpPr/>
            <p:nvPr/>
          </p:nvSpPr>
          <p:spPr>
            <a:xfrm flipH="1">
              <a:off x="5313971" y="748929"/>
              <a:ext cx="38509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3" name="tx453"/>
            <p:cNvSpPr/>
            <p:nvPr/>
          </p:nvSpPr>
          <p:spPr>
            <a:xfrm>
              <a:off x="7154885" y="6164732"/>
              <a:ext cx="26915"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454" name="tx454"/>
            <p:cNvSpPr/>
            <p:nvPr/>
          </p:nvSpPr>
          <p:spPr>
            <a:xfrm>
              <a:off x="7724905" y="6164732"/>
              <a:ext cx="53829"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50</a:t>
              </a:r>
            </a:p>
          </p:txBody>
        </p:sp>
        <p:sp>
          <p:nvSpPr>
            <p:cNvPr id="455" name="tx455"/>
            <p:cNvSpPr/>
            <p:nvPr/>
          </p:nvSpPr>
          <p:spPr>
            <a:xfrm>
              <a:off x="8294924"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a:t>
              </a:r>
            </a:p>
          </p:txBody>
        </p:sp>
        <p:sp>
          <p:nvSpPr>
            <p:cNvPr id="456" name="tx456"/>
            <p:cNvSpPr/>
            <p:nvPr/>
          </p:nvSpPr>
          <p:spPr>
            <a:xfrm>
              <a:off x="8878401"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150</a:t>
              </a:r>
            </a:p>
          </p:txBody>
        </p:sp>
        <p:sp>
          <p:nvSpPr>
            <p:cNvPr id="457" name="tx457"/>
            <p:cNvSpPr/>
            <p:nvPr/>
          </p:nvSpPr>
          <p:spPr>
            <a:xfrm>
              <a:off x="9461878"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a:t>
              </a:r>
            </a:p>
          </p:txBody>
        </p:sp>
        <p:sp>
          <p:nvSpPr>
            <p:cNvPr id="458" name="tx458"/>
            <p:cNvSpPr/>
            <p:nvPr/>
          </p:nvSpPr>
          <p:spPr>
            <a:xfrm>
              <a:off x="10045355" y="6164732"/>
              <a:ext cx="80744" cy="35177"/>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250</a:t>
              </a:r>
            </a:p>
          </p:txBody>
        </p:sp>
        <p:grpSp>
          <p:nvGrpSpPr>
            <p:cNvPr id="623" name="Group 622">
              <a:extLst>
                <a:ext uri="{FF2B5EF4-FFF2-40B4-BE49-F238E27FC236}">
                  <a16:creationId xmlns:a16="http://schemas.microsoft.com/office/drawing/2014/main" id="{E77CB1C1-A981-0548-8240-1806532B5537}"/>
                </a:ext>
              </a:extLst>
            </p:cNvPr>
            <p:cNvGrpSpPr/>
            <p:nvPr/>
          </p:nvGrpSpPr>
          <p:grpSpPr>
            <a:xfrm flipH="1">
              <a:off x="2788313" y="6164732"/>
              <a:ext cx="2971214" cy="35177"/>
              <a:chOff x="3479745" y="13421228"/>
              <a:chExt cx="6536671" cy="77390"/>
            </a:xfrm>
          </p:grpSpPr>
          <p:sp>
            <p:nvSpPr>
              <p:cNvPr id="441" name="tx441"/>
              <p:cNvSpPr/>
              <p:nvPr/>
            </p:nvSpPr>
            <p:spPr>
              <a:xfrm>
                <a:off x="3479745" y="13421228"/>
                <a:ext cx="59212"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442" name="tx442"/>
              <p:cNvSpPr/>
              <p:nvPr/>
            </p:nvSpPr>
            <p:spPr>
              <a:xfrm>
                <a:off x="4733788" y="13421228"/>
                <a:ext cx="118424"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50</a:t>
                </a:r>
              </a:p>
            </p:txBody>
          </p:sp>
          <p:sp>
            <p:nvSpPr>
              <p:cNvPr id="443" name="tx443"/>
              <p:cNvSpPr/>
              <p:nvPr/>
            </p:nvSpPr>
            <p:spPr>
              <a:xfrm>
                <a:off x="5987832" y="13421228"/>
                <a:ext cx="177636"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a:t>
                </a:r>
              </a:p>
            </p:txBody>
          </p:sp>
          <p:sp>
            <p:nvSpPr>
              <p:cNvPr id="444" name="tx444"/>
              <p:cNvSpPr/>
              <p:nvPr/>
            </p:nvSpPr>
            <p:spPr>
              <a:xfrm>
                <a:off x="7271481"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150</a:t>
                </a:r>
              </a:p>
            </p:txBody>
          </p:sp>
          <p:sp>
            <p:nvSpPr>
              <p:cNvPr id="445" name="tx445"/>
              <p:cNvSpPr/>
              <p:nvPr/>
            </p:nvSpPr>
            <p:spPr>
              <a:xfrm>
                <a:off x="8555131"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a:t>
                </a:r>
              </a:p>
            </p:txBody>
          </p:sp>
          <p:sp>
            <p:nvSpPr>
              <p:cNvPr id="446" name="tx446"/>
              <p:cNvSpPr/>
              <p:nvPr/>
            </p:nvSpPr>
            <p:spPr>
              <a:xfrm>
                <a:off x="9838780"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250</a:t>
                </a:r>
              </a:p>
            </p:txBody>
          </p:sp>
        </p:grpSp>
        <p:sp>
          <p:nvSpPr>
            <p:cNvPr id="460" name="pl460"/>
            <p:cNvSpPr/>
            <p:nvPr/>
          </p:nvSpPr>
          <p:spPr>
            <a:xfrm>
              <a:off x="5891613" y="590191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1" name="pl461"/>
            <p:cNvSpPr/>
            <p:nvPr/>
          </p:nvSpPr>
          <p:spPr>
            <a:xfrm>
              <a:off x="5891613" y="579556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2" name="pl462"/>
            <p:cNvSpPr/>
            <p:nvPr/>
          </p:nvSpPr>
          <p:spPr>
            <a:xfrm>
              <a:off x="5891613" y="568920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3" name="pl463"/>
            <p:cNvSpPr/>
            <p:nvPr/>
          </p:nvSpPr>
          <p:spPr>
            <a:xfrm>
              <a:off x="5891613" y="558284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4" name="pl464"/>
            <p:cNvSpPr/>
            <p:nvPr/>
          </p:nvSpPr>
          <p:spPr>
            <a:xfrm>
              <a:off x="5891613" y="547649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5" name="pl465"/>
            <p:cNvSpPr/>
            <p:nvPr/>
          </p:nvSpPr>
          <p:spPr>
            <a:xfrm>
              <a:off x="5891613" y="537013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6" name="pl466"/>
            <p:cNvSpPr/>
            <p:nvPr/>
          </p:nvSpPr>
          <p:spPr>
            <a:xfrm>
              <a:off x="5891613" y="526377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7" name="pl467"/>
            <p:cNvSpPr/>
            <p:nvPr/>
          </p:nvSpPr>
          <p:spPr>
            <a:xfrm>
              <a:off x="5891613" y="515742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8" name="pl468"/>
            <p:cNvSpPr/>
            <p:nvPr/>
          </p:nvSpPr>
          <p:spPr>
            <a:xfrm>
              <a:off x="5891613" y="505106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9" name="pl469"/>
            <p:cNvSpPr/>
            <p:nvPr/>
          </p:nvSpPr>
          <p:spPr>
            <a:xfrm>
              <a:off x="5891613" y="494470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0" name="pl470"/>
            <p:cNvSpPr/>
            <p:nvPr/>
          </p:nvSpPr>
          <p:spPr>
            <a:xfrm>
              <a:off x="5891613" y="483835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1" name="pl471"/>
            <p:cNvSpPr/>
            <p:nvPr/>
          </p:nvSpPr>
          <p:spPr>
            <a:xfrm>
              <a:off x="5891613" y="473199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2" name="pl472"/>
            <p:cNvSpPr/>
            <p:nvPr/>
          </p:nvSpPr>
          <p:spPr>
            <a:xfrm>
              <a:off x="5891613" y="462563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3" name="pl473"/>
            <p:cNvSpPr/>
            <p:nvPr/>
          </p:nvSpPr>
          <p:spPr>
            <a:xfrm>
              <a:off x="5891613" y="451928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4" name="pl474"/>
            <p:cNvSpPr/>
            <p:nvPr/>
          </p:nvSpPr>
          <p:spPr>
            <a:xfrm>
              <a:off x="5891613" y="441292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5" name="pl475"/>
            <p:cNvSpPr/>
            <p:nvPr/>
          </p:nvSpPr>
          <p:spPr>
            <a:xfrm>
              <a:off x="5891613" y="430656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6" name="pl476"/>
            <p:cNvSpPr/>
            <p:nvPr/>
          </p:nvSpPr>
          <p:spPr>
            <a:xfrm>
              <a:off x="5891613" y="420020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7" name="pl477"/>
            <p:cNvSpPr/>
            <p:nvPr/>
          </p:nvSpPr>
          <p:spPr>
            <a:xfrm>
              <a:off x="5891613" y="409385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8" name="pl478"/>
            <p:cNvSpPr/>
            <p:nvPr/>
          </p:nvSpPr>
          <p:spPr>
            <a:xfrm>
              <a:off x="5891613" y="398749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9" name="pl479"/>
            <p:cNvSpPr/>
            <p:nvPr/>
          </p:nvSpPr>
          <p:spPr>
            <a:xfrm>
              <a:off x="5891613" y="388113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0" name="pl480"/>
            <p:cNvSpPr/>
            <p:nvPr/>
          </p:nvSpPr>
          <p:spPr>
            <a:xfrm>
              <a:off x="5891613" y="377478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1" name="pl481"/>
            <p:cNvSpPr/>
            <p:nvPr/>
          </p:nvSpPr>
          <p:spPr>
            <a:xfrm>
              <a:off x="5891613" y="366842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2" name="pl482"/>
            <p:cNvSpPr/>
            <p:nvPr/>
          </p:nvSpPr>
          <p:spPr>
            <a:xfrm>
              <a:off x="5891613" y="356206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3" name="pl483"/>
            <p:cNvSpPr/>
            <p:nvPr/>
          </p:nvSpPr>
          <p:spPr>
            <a:xfrm>
              <a:off x="5891613" y="345571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4" name="pl484"/>
            <p:cNvSpPr/>
            <p:nvPr/>
          </p:nvSpPr>
          <p:spPr>
            <a:xfrm>
              <a:off x="5891613" y="334935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5" name="pl485"/>
            <p:cNvSpPr/>
            <p:nvPr/>
          </p:nvSpPr>
          <p:spPr>
            <a:xfrm>
              <a:off x="5891613" y="324299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6" name="pl486"/>
            <p:cNvSpPr/>
            <p:nvPr/>
          </p:nvSpPr>
          <p:spPr>
            <a:xfrm>
              <a:off x="5891613" y="313664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7" name="pl487"/>
            <p:cNvSpPr/>
            <p:nvPr/>
          </p:nvSpPr>
          <p:spPr>
            <a:xfrm>
              <a:off x="5891613" y="303028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8" name="pl488"/>
            <p:cNvSpPr/>
            <p:nvPr/>
          </p:nvSpPr>
          <p:spPr>
            <a:xfrm>
              <a:off x="5891613" y="292392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9" name="pl489"/>
            <p:cNvSpPr/>
            <p:nvPr/>
          </p:nvSpPr>
          <p:spPr>
            <a:xfrm>
              <a:off x="5891613" y="281757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0" name="pl490"/>
            <p:cNvSpPr/>
            <p:nvPr/>
          </p:nvSpPr>
          <p:spPr>
            <a:xfrm>
              <a:off x="5891613" y="271121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1" name="pl491"/>
            <p:cNvSpPr/>
            <p:nvPr/>
          </p:nvSpPr>
          <p:spPr>
            <a:xfrm>
              <a:off x="5891613" y="260485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2" name="pl492"/>
            <p:cNvSpPr/>
            <p:nvPr/>
          </p:nvSpPr>
          <p:spPr>
            <a:xfrm>
              <a:off x="5891613" y="249849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3" name="pl493"/>
            <p:cNvSpPr/>
            <p:nvPr/>
          </p:nvSpPr>
          <p:spPr>
            <a:xfrm>
              <a:off x="5891613" y="239214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4" name="pl494"/>
            <p:cNvSpPr/>
            <p:nvPr/>
          </p:nvSpPr>
          <p:spPr>
            <a:xfrm>
              <a:off x="5891613" y="228578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5" name="pl495"/>
            <p:cNvSpPr/>
            <p:nvPr/>
          </p:nvSpPr>
          <p:spPr>
            <a:xfrm>
              <a:off x="5891613" y="217942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6" name="pl496"/>
            <p:cNvSpPr/>
            <p:nvPr/>
          </p:nvSpPr>
          <p:spPr>
            <a:xfrm>
              <a:off x="5891613" y="207307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7" name="pl497"/>
            <p:cNvSpPr/>
            <p:nvPr/>
          </p:nvSpPr>
          <p:spPr>
            <a:xfrm>
              <a:off x="5891613" y="196671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8" name="pl498"/>
            <p:cNvSpPr/>
            <p:nvPr/>
          </p:nvSpPr>
          <p:spPr>
            <a:xfrm>
              <a:off x="5891613" y="186035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9" name="pl499"/>
            <p:cNvSpPr/>
            <p:nvPr/>
          </p:nvSpPr>
          <p:spPr>
            <a:xfrm>
              <a:off x="5891613" y="175400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0" name="pl500"/>
            <p:cNvSpPr/>
            <p:nvPr/>
          </p:nvSpPr>
          <p:spPr>
            <a:xfrm>
              <a:off x="5891613" y="164764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1" name="pl501"/>
            <p:cNvSpPr/>
            <p:nvPr/>
          </p:nvSpPr>
          <p:spPr>
            <a:xfrm>
              <a:off x="5891613" y="154128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2" name="pl502"/>
            <p:cNvSpPr/>
            <p:nvPr/>
          </p:nvSpPr>
          <p:spPr>
            <a:xfrm>
              <a:off x="5891613" y="143493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3" name="pl503"/>
            <p:cNvSpPr/>
            <p:nvPr/>
          </p:nvSpPr>
          <p:spPr>
            <a:xfrm>
              <a:off x="5891613" y="132857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4" name="pl504"/>
            <p:cNvSpPr/>
            <p:nvPr/>
          </p:nvSpPr>
          <p:spPr>
            <a:xfrm>
              <a:off x="5891613" y="122221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5" name="pl505"/>
            <p:cNvSpPr/>
            <p:nvPr/>
          </p:nvSpPr>
          <p:spPr>
            <a:xfrm>
              <a:off x="5891613" y="111586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6" name="pl506"/>
            <p:cNvSpPr/>
            <p:nvPr/>
          </p:nvSpPr>
          <p:spPr>
            <a:xfrm>
              <a:off x="5891613" y="100950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7" name="pl507"/>
            <p:cNvSpPr/>
            <p:nvPr/>
          </p:nvSpPr>
          <p:spPr>
            <a:xfrm>
              <a:off x="5891613" y="90314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8" name="pl508"/>
            <p:cNvSpPr/>
            <p:nvPr/>
          </p:nvSpPr>
          <p:spPr>
            <a:xfrm>
              <a:off x="5891613" y="79679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9" name="tx509"/>
            <p:cNvSpPr/>
            <p:nvPr/>
          </p:nvSpPr>
          <p:spPr>
            <a:xfrm>
              <a:off x="6222120" y="5989245"/>
              <a:ext cx="45719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MITOTIC SPINDLE</a:t>
              </a:r>
            </a:p>
          </p:txBody>
        </p:sp>
        <p:sp>
          <p:nvSpPr>
            <p:cNvPr id="510" name="tx510"/>
            <p:cNvSpPr/>
            <p:nvPr/>
          </p:nvSpPr>
          <p:spPr>
            <a:xfrm>
              <a:off x="5939060" y="5882887"/>
              <a:ext cx="102331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EPITHELIAL MESENCHYMAL TRANSITION</a:t>
              </a:r>
            </a:p>
          </p:txBody>
        </p:sp>
        <p:sp>
          <p:nvSpPr>
            <p:cNvPr id="511" name="tx511"/>
            <p:cNvSpPr/>
            <p:nvPr/>
          </p:nvSpPr>
          <p:spPr>
            <a:xfrm>
              <a:off x="6281206" y="5776530"/>
              <a:ext cx="3390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MYOGENESIS</a:t>
              </a:r>
            </a:p>
          </p:txBody>
        </p:sp>
        <p:sp>
          <p:nvSpPr>
            <p:cNvPr id="512" name="tx512"/>
            <p:cNvSpPr/>
            <p:nvPr/>
          </p:nvSpPr>
          <p:spPr>
            <a:xfrm>
              <a:off x="6260106" y="5670174"/>
              <a:ext cx="3812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ADIPOGENESIS</a:t>
              </a:r>
            </a:p>
          </p:txBody>
        </p:sp>
        <p:sp>
          <p:nvSpPr>
            <p:cNvPr id="513" name="tx513"/>
            <p:cNvSpPr/>
            <p:nvPr/>
          </p:nvSpPr>
          <p:spPr>
            <a:xfrm>
              <a:off x="6194139" y="5563817"/>
              <a:ext cx="51315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MTORC1 SIGNALING</a:t>
              </a:r>
            </a:p>
          </p:txBody>
        </p:sp>
        <p:sp>
          <p:nvSpPr>
            <p:cNvPr id="514" name="tx514"/>
            <p:cNvSpPr/>
            <p:nvPr/>
          </p:nvSpPr>
          <p:spPr>
            <a:xfrm>
              <a:off x="6221232" y="5452408"/>
              <a:ext cx="458970"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APICAL JUNCTION</a:t>
              </a:r>
            </a:p>
          </p:txBody>
        </p:sp>
        <p:sp>
          <p:nvSpPr>
            <p:cNvPr id="515" name="tx515"/>
            <p:cNvSpPr/>
            <p:nvPr/>
          </p:nvSpPr>
          <p:spPr>
            <a:xfrm>
              <a:off x="6334400" y="5351103"/>
              <a:ext cx="23263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HYPOXIA</a:t>
              </a:r>
            </a:p>
          </p:txBody>
        </p:sp>
        <p:sp>
          <p:nvSpPr>
            <p:cNvPr id="516" name="tx516"/>
            <p:cNvSpPr/>
            <p:nvPr/>
          </p:nvSpPr>
          <p:spPr>
            <a:xfrm>
              <a:off x="6183094" y="5244746"/>
              <a:ext cx="53524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IL2 STAT5 SIGNALING</a:t>
              </a:r>
            </a:p>
          </p:txBody>
        </p:sp>
        <p:sp>
          <p:nvSpPr>
            <p:cNvPr id="517" name="tx517"/>
            <p:cNvSpPr/>
            <p:nvPr/>
          </p:nvSpPr>
          <p:spPr>
            <a:xfrm>
              <a:off x="6217118" y="5138390"/>
              <a:ext cx="46719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G2M CHECKPOINT</a:t>
              </a:r>
            </a:p>
          </p:txBody>
        </p:sp>
        <p:sp>
          <p:nvSpPr>
            <p:cNvPr id="518" name="tx518"/>
            <p:cNvSpPr/>
            <p:nvPr/>
          </p:nvSpPr>
          <p:spPr>
            <a:xfrm>
              <a:off x="6274832" y="5032844"/>
              <a:ext cx="351768" cy="35809"/>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P53 PATHWAY</a:t>
              </a:r>
            </a:p>
          </p:txBody>
        </p:sp>
        <p:sp>
          <p:nvSpPr>
            <p:cNvPr id="519" name="tx519"/>
            <p:cNvSpPr/>
            <p:nvPr/>
          </p:nvSpPr>
          <p:spPr>
            <a:xfrm>
              <a:off x="6294612" y="4925675"/>
              <a:ext cx="31220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GLYCOLYSIS</a:t>
              </a:r>
            </a:p>
          </p:txBody>
        </p:sp>
        <p:sp>
          <p:nvSpPr>
            <p:cNvPr id="520" name="tx520"/>
            <p:cNvSpPr/>
            <p:nvPr/>
          </p:nvSpPr>
          <p:spPr>
            <a:xfrm>
              <a:off x="6054183" y="4819319"/>
              <a:ext cx="79306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OXIDATIVE PHOSPHORYLATION</a:t>
              </a:r>
            </a:p>
          </p:txBody>
        </p:sp>
        <p:sp>
          <p:nvSpPr>
            <p:cNvPr id="521" name="tx521"/>
            <p:cNvSpPr/>
            <p:nvPr/>
          </p:nvSpPr>
          <p:spPr>
            <a:xfrm>
              <a:off x="6235984" y="4712962"/>
              <a:ext cx="4294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MYC TARGETS V1</a:t>
              </a:r>
            </a:p>
          </p:txBody>
        </p:sp>
        <p:sp>
          <p:nvSpPr>
            <p:cNvPr id="522" name="tx522"/>
            <p:cNvSpPr/>
            <p:nvPr/>
          </p:nvSpPr>
          <p:spPr>
            <a:xfrm>
              <a:off x="6196450" y="4606605"/>
              <a:ext cx="50853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KRAS SIGNALING UP</a:t>
              </a:r>
            </a:p>
          </p:txBody>
        </p:sp>
        <p:sp>
          <p:nvSpPr>
            <p:cNvPr id="523" name="tx523"/>
            <p:cNvSpPr/>
            <p:nvPr/>
          </p:nvSpPr>
          <p:spPr>
            <a:xfrm>
              <a:off x="6264346" y="4500248"/>
              <a:ext cx="37274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COMPLEMENT</a:t>
              </a:r>
            </a:p>
          </p:txBody>
        </p:sp>
        <p:sp>
          <p:nvSpPr>
            <p:cNvPr id="524" name="tx524"/>
            <p:cNvSpPr/>
            <p:nvPr/>
          </p:nvSpPr>
          <p:spPr>
            <a:xfrm>
              <a:off x="6108469" y="4393891"/>
              <a:ext cx="684494"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ESTROGEN RESPONSE LATE</a:t>
              </a:r>
            </a:p>
          </p:txBody>
        </p:sp>
        <p:sp>
          <p:nvSpPr>
            <p:cNvPr id="525" name="tx525"/>
            <p:cNvSpPr/>
            <p:nvPr/>
          </p:nvSpPr>
          <p:spPr>
            <a:xfrm>
              <a:off x="6113827" y="4287535"/>
              <a:ext cx="67377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TNFA SIGNALING VIA NFKB</a:t>
              </a:r>
            </a:p>
          </p:txBody>
        </p:sp>
        <p:sp>
          <p:nvSpPr>
            <p:cNvPr id="526" name="tx526"/>
            <p:cNvSpPr/>
            <p:nvPr/>
          </p:nvSpPr>
          <p:spPr>
            <a:xfrm>
              <a:off x="6114310" y="4181178"/>
              <a:ext cx="672814"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XENOBIOTIC METABOLISM</a:t>
              </a:r>
            </a:p>
          </p:txBody>
        </p:sp>
        <p:sp>
          <p:nvSpPr>
            <p:cNvPr id="527" name="tx527"/>
            <p:cNvSpPr/>
            <p:nvPr/>
          </p:nvSpPr>
          <p:spPr>
            <a:xfrm>
              <a:off x="6092956" y="4074821"/>
              <a:ext cx="7155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ESTROGEN RESPONSE EARLY</a:t>
              </a:r>
            </a:p>
          </p:txBody>
        </p:sp>
        <p:sp>
          <p:nvSpPr>
            <p:cNvPr id="528" name="tx528"/>
            <p:cNvSpPr/>
            <p:nvPr/>
          </p:nvSpPr>
          <p:spPr>
            <a:xfrm>
              <a:off x="6043976" y="3968464"/>
              <a:ext cx="81348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INTERFERON GAMMA RESPONSE</a:t>
              </a:r>
            </a:p>
          </p:txBody>
        </p:sp>
        <p:sp>
          <p:nvSpPr>
            <p:cNvPr id="529" name="tx529"/>
            <p:cNvSpPr/>
            <p:nvPr/>
          </p:nvSpPr>
          <p:spPr>
            <a:xfrm>
              <a:off x="6233089" y="3862107"/>
              <a:ext cx="43525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UV RESPONSE UP</a:t>
              </a:r>
            </a:p>
          </p:txBody>
        </p:sp>
        <p:sp>
          <p:nvSpPr>
            <p:cNvPr id="530" name="tx530"/>
            <p:cNvSpPr/>
            <p:nvPr/>
          </p:nvSpPr>
          <p:spPr>
            <a:xfrm>
              <a:off x="6196298" y="3755750"/>
              <a:ext cx="50883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HEME METABOLISM</a:t>
              </a:r>
            </a:p>
          </p:txBody>
        </p:sp>
        <p:sp>
          <p:nvSpPr>
            <p:cNvPr id="531" name="tx531"/>
            <p:cNvSpPr/>
            <p:nvPr/>
          </p:nvSpPr>
          <p:spPr>
            <a:xfrm>
              <a:off x="6283948" y="3649393"/>
              <a:ext cx="33353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E2F TARGETS</a:t>
              </a:r>
            </a:p>
          </p:txBody>
        </p:sp>
        <p:sp>
          <p:nvSpPr>
            <p:cNvPr id="532" name="tx532"/>
            <p:cNvSpPr/>
            <p:nvPr/>
          </p:nvSpPr>
          <p:spPr>
            <a:xfrm>
              <a:off x="6192184" y="3543036"/>
              <a:ext cx="5170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KRAS SIGNALING DN</a:t>
              </a:r>
            </a:p>
          </p:txBody>
        </p:sp>
        <p:sp>
          <p:nvSpPr>
            <p:cNvPr id="533" name="tx533"/>
            <p:cNvSpPr/>
            <p:nvPr/>
          </p:nvSpPr>
          <p:spPr>
            <a:xfrm>
              <a:off x="6156205" y="3431628"/>
              <a:ext cx="589023"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ALLOGRAFT REJECTION</a:t>
              </a:r>
            </a:p>
          </p:txBody>
        </p:sp>
        <p:sp>
          <p:nvSpPr>
            <p:cNvPr id="534" name="tx534"/>
            <p:cNvSpPr/>
            <p:nvPr/>
          </p:nvSpPr>
          <p:spPr>
            <a:xfrm>
              <a:off x="6105905" y="3330323"/>
              <a:ext cx="68962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INFLAMMATORY RESPONSE</a:t>
              </a:r>
            </a:p>
          </p:txBody>
        </p:sp>
        <p:sp>
          <p:nvSpPr>
            <p:cNvPr id="535" name="tx535"/>
            <p:cNvSpPr/>
            <p:nvPr/>
          </p:nvSpPr>
          <p:spPr>
            <a:xfrm>
              <a:off x="6126142" y="3223966"/>
              <a:ext cx="64915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FATTY ACID METABOLISM</a:t>
              </a:r>
            </a:p>
          </p:txBody>
        </p:sp>
        <p:sp>
          <p:nvSpPr>
            <p:cNvPr id="536" name="tx536"/>
            <p:cNvSpPr/>
            <p:nvPr/>
          </p:nvSpPr>
          <p:spPr>
            <a:xfrm>
              <a:off x="6228824" y="3117609"/>
              <a:ext cx="44378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UV RESPONSE DN</a:t>
              </a:r>
            </a:p>
          </p:txBody>
        </p:sp>
        <p:sp>
          <p:nvSpPr>
            <p:cNvPr id="537" name="tx537"/>
            <p:cNvSpPr/>
            <p:nvPr/>
          </p:nvSpPr>
          <p:spPr>
            <a:xfrm>
              <a:off x="6307612" y="3011252"/>
              <a:ext cx="28620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APOPTOSIS</a:t>
              </a:r>
            </a:p>
          </p:txBody>
        </p:sp>
        <p:sp>
          <p:nvSpPr>
            <p:cNvPr id="538" name="tx538"/>
            <p:cNvSpPr/>
            <p:nvPr/>
          </p:nvSpPr>
          <p:spPr>
            <a:xfrm>
              <a:off x="6295272" y="2906338"/>
              <a:ext cx="310889" cy="35177"/>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DNA REPAIR</a:t>
              </a:r>
            </a:p>
          </p:txBody>
        </p:sp>
        <p:sp>
          <p:nvSpPr>
            <p:cNvPr id="539" name="tx539"/>
            <p:cNvSpPr/>
            <p:nvPr/>
          </p:nvSpPr>
          <p:spPr>
            <a:xfrm>
              <a:off x="6203534" y="2798538"/>
              <a:ext cx="4943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SPERMATOGENESIS</a:t>
              </a:r>
            </a:p>
          </p:txBody>
        </p:sp>
        <p:sp>
          <p:nvSpPr>
            <p:cNvPr id="540" name="tx540"/>
            <p:cNvSpPr/>
            <p:nvPr/>
          </p:nvSpPr>
          <p:spPr>
            <a:xfrm>
              <a:off x="6110679" y="2692181"/>
              <a:ext cx="68007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PI3K AKT MTOR SIGNALING</a:t>
              </a:r>
            </a:p>
          </p:txBody>
        </p:sp>
        <p:sp>
          <p:nvSpPr>
            <p:cNvPr id="541" name="tx541"/>
            <p:cNvSpPr/>
            <p:nvPr/>
          </p:nvSpPr>
          <p:spPr>
            <a:xfrm>
              <a:off x="6259115" y="2585825"/>
              <a:ext cx="38320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COAGULATION</a:t>
              </a:r>
            </a:p>
          </p:txBody>
        </p:sp>
        <p:sp>
          <p:nvSpPr>
            <p:cNvPr id="542" name="tx542"/>
            <p:cNvSpPr/>
            <p:nvPr/>
          </p:nvSpPr>
          <p:spPr>
            <a:xfrm>
              <a:off x="6050502" y="2479468"/>
              <a:ext cx="80043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UNFOLDED PROTEIN RESPONSE</a:t>
              </a:r>
            </a:p>
          </p:txBody>
        </p:sp>
        <p:sp>
          <p:nvSpPr>
            <p:cNvPr id="543" name="tx543"/>
            <p:cNvSpPr/>
            <p:nvPr/>
          </p:nvSpPr>
          <p:spPr>
            <a:xfrm>
              <a:off x="6281536" y="2373111"/>
              <a:ext cx="33836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PEROXISOME</a:t>
              </a:r>
            </a:p>
          </p:txBody>
        </p:sp>
        <p:sp>
          <p:nvSpPr>
            <p:cNvPr id="544" name="tx544"/>
            <p:cNvSpPr/>
            <p:nvPr/>
          </p:nvSpPr>
          <p:spPr>
            <a:xfrm>
              <a:off x="6148384" y="2266754"/>
              <a:ext cx="6046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BILE ACID METABOLISM</a:t>
              </a:r>
            </a:p>
          </p:txBody>
        </p:sp>
        <p:sp>
          <p:nvSpPr>
            <p:cNvPr id="545" name="tx545"/>
            <p:cNvSpPr/>
            <p:nvPr/>
          </p:nvSpPr>
          <p:spPr>
            <a:xfrm>
              <a:off x="6186522" y="2160397"/>
              <a:ext cx="52838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PROTEIN SECRETION</a:t>
              </a:r>
            </a:p>
          </p:txBody>
        </p:sp>
        <p:sp>
          <p:nvSpPr>
            <p:cNvPr id="546" name="tx546"/>
            <p:cNvSpPr/>
            <p:nvPr/>
          </p:nvSpPr>
          <p:spPr>
            <a:xfrm>
              <a:off x="6165066" y="2054040"/>
              <a:ext cx="57130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ANDROGEN RESPONSE</a:t>
              </a:r>
            </a:p>
          </p:txBody>
        </p:sp>
        <p:sp>
          <p:nvSpPr>
            <p:cNvPr id="547" name="tx547"/>
            <p:cNvSpPr/>
            <p:nvPr/>
          </p:nvSpPr>
          <p:spPr>
            <a:xfrm>
              <a:off x="6060633" y="1947683"/>
              <a:ext cx="78016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INTERFERON ALPHA RESPONSE</a:t>
              </a:r>
            </a:p>
          </p:txBody>
        </p:sp>
        <p:sp>
          <p:nvSpPr>
            <p:cNvPr id="548" name="tx548"/>
            <p:cNvSpPr/>
            <p:nvPr/>
          </p:nvSpPr>
          <p:spPr>
            <a:xfrm>
              <a:off x="6077213" y="1841326"/>
              <a:ext cx="747007"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CHOLESTEROL HOMEOSTASIS</a:t>
              </a:r>
            </a:p>
          </p:txBody>
        </p:sp>
        <p:sp>
          <p:nvSpPr>
            <p:cNvPr id="549" name="tx549"/>
            <p:cNvSpPr/>
            <p:nvPr/>
          </p:nvSpPr>
          <p:spPr>
            <a:xfrm>
              <a:off x="6135664" y="1729918"/>
              <a:ext cx="630106"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IL6 JAK STAT3 SIGNALING</a:t>
              </a:r>
            </a:p>
          </p:txBody>
        </p:sp>
        <p:sp>
          <p:nvSpPr>
            <p:cNvPr id="550" name="tx550"/>
            <p:cNvSpPr/>
            <p:nvPr/>
          </p:nvSpPr>
          <p:spPr>
            <a:xfrm>
              <a:off x="6181876" y="1628613"/>
              <a:ext cx="53768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TGF BETA SIGNALING</a:t>
              </a:r>
            </a:p>
          </p:txBody>
        </p:sp>
        <p:sp>
          <p:nvSpPr>
            <p:cNvPr id="551" name="tx551"/>
            <p:cNvSpPr/>
            <p:nvPr/>
          </p:nvSpPr>
          <p:spPr>
            <a:xfrm>
              <a:off x="6237381" y="1522256"/>
              <a:ext cx="42667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APICAL SURFACE</a:t>
              </a:r>
            </a:p>
          </p:txBody>
        </p:sp>
        <p:sp>
          <p:nvSpPr>
            <p:cNvPr id="552" name="tx552"/>
            <p:cNvSpPr/>
            <p:nvPr/>
          </p:nvSpPr>
          <p:spPr>
            <a:xfrm>
              <a:off x="6235984" y="1415899"/>
              <a:ext cx="4294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MYC TARGETS V2</a:t>
              </a:r>
            </a:p>
          </p:txBody>
        </p:sp>
        <p:sp>
          <p:nvSpPr>
            <p:cNvPr id="553" name="tx553"/>
            <p:cNvSpPr/>
            <p:nvPr/>
          </p:nvSpPr>
          <p:spPr>
            <a:xfrm>
              <a:off x="6052736" y="1309542"/>
              <a:ext cx="79596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WNT BETA CATENIN SIGNALING</a:t>
              </a:r>
            </a:p>
          </p:txBody>
        </p:sp>
        <p:sp>
          <p:nvSpPr>
            <p:cNvPr id="554" name="tx554"/>
            <p:cNvSpPr/>
            <p:nvPr/>
          </p:nvSpPr>
          <p:spPr>
            <a:xfrm>
              <a:off x="5986618" y="1203185"/>
              <a:ext cx="92819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REACTIVE OXIGEN SPECIES PATHWAY</a:t>
              </a:r>
            </a:p>
          </p:txBody>
        </p:sp>
        <p:sp>
          <p:nvSpPr>
            <p:cNvPr id="555" name="tx555"/>
            <p:cNvSpPr/>
            <p:nvPr/>
          </p:nvSpPr>
          <p:spPr>
            <a:xfrm>
              <a:off x="6152701" y="1096829"/>
              <a:ext cx="59603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HEDGEHOG SIGNALING</a:t>
              </a:r>
            </a:p>
          </p:txBody>
        </p:sp>
        <p:sp>
          <p:nvSpPr>
            <p:cNvPr id="556" name="tx556"/>
            <p:cNvSpPr/>
            <p:nvPr/>
          </p:nvSpPr>
          <p:spPr>
            <a:xfrm>
              <a:off x="6207851" y="990471"/>
              <a:ext cx="48573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NOTCH SIGNALING</a:t>
              </a:r>
            </a:p>
          </p:txBody>
        </p:sp>
        <p:sp>
          <p:nvSpPr>
            <p:cNvPr id="557" name="tx557"/>
            <p:cNvSpPr/>
            <p:nvPr/>
          </p:nvSpPr>
          <p:spPr>
            <a:xfrm>
              <a:off x="6256678" y="884115"/>
              <a:ext cx="38807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ANGIOGENESIS</a:t>
              </a:r>
            </a:p>
          </p:txBody>
        </p:sp>
        <p:sp>
          <p:nvSpPr>
            <p:cNvPr id="558" name="tx558"/>
            <p:cNvSpPr/>
            <p:nvPr/>
          </p:nvSpPr>
          <p:spPr>
            <a:xfrm>
              <a:off x="6164432" y="777758"/>
              <a:ext cx="57257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PANCREAS BETA CELLS</a:t>
              </a:r>
            </a:p>
          </p:txBody>
        </p:sp>
        <p:sp>
          <p:nvSpPr>
            <p:cNvPr id="559" name="pl559"/>
            <p:cNvSpPr/>
            <p:nvPr/>
          </p:nvSpPr>
          <p:spPr>
            <a:xfrm>
              <a:off x="7006658" y="604291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0" name="pl560"/>
            <p:cNvSpPr/>
            <p:nvPr/>
          </p:nvSpPr>
          <p:spPr>
            <a:xfrm>
              <a:off x="7006658" y="590191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1" name="pl561"/>
            <p:cNvSpPr/>
            <p:nvPr/>
          </p:nvSpPr>
          <p:spPr>
            <a:xfrm>
              <a:off x="7006658" y="579556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2" name="pl562"/>
            <p:cNvSpPr/>
            <p:nvPr/>
          </p:nvSpPr>
          <p:spPr>
            <a:xfrm>
              <a:off x="7006658" y="568920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3" name="pl563"/>
            <p:cNvSpPr/>
            <p:nvPr/>
          </p:nvSpPr>
          <p:spPr>
            <a:xfrm>
              <a:off x="7006658" y="558284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4" name="pl564"/>
            <p:cNvSpPr/>
            <p:nvPr/>
          </p:nvSpPr>
          <p:spPr>
            <a:xfrm>
              <a:off x="7006658" y="547649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5" name="pl565"/>
            <p:cNvSpPr/>
            <p:nvPr/>
          </p:nvSpPr>
          <p:spPr>
            <a:xfrm>
              <a:off x="7006658" y="537013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6" name="pl566"/>
            <p:cNvSpPr/>
            <p:nvPr/>
          </p:nvSpPr>
          <p:spPr>
            <a:xfrm>
              <a:off x="7006658" y="526377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7" name="pl567"/>
            <p:cNvSpPr/>
            <p:nvPr/>
          </p:nvSpPr>
          <p:spPr>
            <a:xfrm>
              <a:off x="7006658" y="515742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8" name="pl568"/>
            <p:cNvSpPr/>
            <p:nvPr/>
          </p:nvSpPr>
          <p:spPr>
            <a:xfrm>
              <a:off x="7006658" y="505106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9" name="pl569"/>
            <p:cNvSpPr/>
            <p:nvPr/>
          </p:nvSpPr>
          <p:spPr>
            <a:xfrm>
              <a:off x="7006658" y="494470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0" name="pl570"/>
            <p:cNvSpPr/>
            <p:nvPr/>
          </p:nvSpPr>
          <p:spPr>
            <a:xfrm>
              <a:off x="7006658" y="483835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1" name="pl571"/>
            <p:cNvSpPr/>
            <p:nvPr/>
          </p:nvSpPr>
          <p:spPr>
            <a:xfrm>
              <a:off x="7006658" y="473199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2" name="pl572"/>
            <p:cNvSpPr/>
            <p:nvPr/>
          </p:nvSpPr>
          <p:spPr>
            <a:xfrm>
              <a:off x="7006658" y="462563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3" name="pl573"/>
            <p:cNvSpPr/>
            <p:nvPr/>
          </p:nvSpPr>
          <p:spPr>
            <a:xfrm>
              <a:off x="7006658" y="451928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4" name="pl574"/>
            <p:cNvSpPr/>
            <p:nvPr/>
          </p:nvSpPr>
          <p:spPr>
            <a:xfrm>
              <a:off x="7006658" y="441292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5" name="pl575"/>
            <p:cNvSpPr/>
            <p:nvPr/>
          </p:nvSpPr>
          <p:spPr>
            <a:xfrm>
              <a:off x="7006658" y="430656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6" name="pl576"/>
            <p:cNvSpPr/>
            <p:nvPr/>
          </p:nvSpPr>
          <p:spPr>
            <a:xfrm>
              <a:off x="7006658" y="420020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7" name="pl577"/>
            <p:cNvSpPr/>
            <p:nvPr/>
          </p:nvSpPr>
          <p:spPr>
            <a:xfrm>
              <a:off x="7006658" y="409385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8" name="pl578"/>
            <p:cNvSpPr/>
            <p:nvPr/>
          </p:nvSpPr>
          <p:spPr>
            <a:xfrm>
              <a:off x="7006658" y="398749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9" name="pl579"/>
            <p:cNvSpPr/>
            <p:nvPr/>
          </p:nvSpPr>
          <p:spPr>
            <a:xfrm>
              <a:off x="7006658" y="388113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0" name="pl580"/>
            <p:cNvSpPr/>
            <p:nvPr/>
          </p:nvSpPr>
          <p:spPr>
            <a:xfrm>
              <a:off x="7006658" y="377478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1" name="pl581"/>
            <p:cNvSpPr/>
            <p:nvPr/>
          </p:nvSpPr>
          <p:spPr>
            <a:xfrm>
              <a:off x="7006658" y="366842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2" name="pl582"/>
            <p:cNvSpPr/>
            <p:nvPr/>
          </p:nvSpPr>
          <p:spPr>
            <a:xfrm>
              <a:off x="7006658" y="356206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3" name="pl583"/>
            <p:cNvSpPr/>
            <p:nvPr/>
          </p:nvSpPr>
          <p:spPr>
            <a:xfrm>
              <a:off x="7006658" y="345571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4" name="pl584"/>
            <p:cNvSpPr/>
            <p:nvPr/>
          </p:nvSpPr>
          <p:spPr>
            <a:xfrm>
              <a:off x="7006658" y="334935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5" name="pl585"/>
            <p:cNvSpPr/>
            <p:nvPr/>
          </p:nvSpPr>
          <p:spPr>
            <a:xfrm>
              <a:off x="7006658" y="324299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6" name="pl586"/>
            <p:cNvSpPr/>
            <p:nvPr/>
          </p:nvSpPr>
          <p:spPr>
            <a:xfrm>
              <a:off x="7006658" y="313664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7" name="pl587"/>
            <p:cNvSpPr/>
            <p:nvPr/>
          </p:nvSpPr>
          <p:spPr>
            <a:xfrm>
              <a:off x="7006658" y="303028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8" name="pl588"/>
            <p:cNvSpPr/>
            <p:nvPr/>
          </p:nvSpPr>
          <p:spPr>
            <a:xfrm>
              <a:off x="7006658" y="292392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9" name="pl589"/>
            <p:cNvSpPr/>
            <p:nvPr/>
          </p:nvSpPr>
          <p:spPr>
            <a:xfrm>
              <a:off x="7006658" y="281757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0" name="pl590"/>
            <p:cNvSpPr/>
            <p:nvPr/>
          </p:nvSpPr>
          <p:spPr>
            <a:xfrm>
              <a:off x="7006658" y="271121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1" name="pl591"/>
            <p:cNvSpPr/>
            <p:nvPr/>
          </p:nvSpPr>
          <p:spPr>
            <a:xfrm>
              <a:off x="7006658" y="260485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2" name="pl592"/>
            <p:cNvSpPr/>
            <p:nvPr/>
          </p:nvSpPr>
          <p:spPr>
            <a:xfrm>
              <a:off x="7006658" y="249849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3" name="pl593"/>
            <p:cNvSpPr/>
            <p:nvPr/>
          </p:nvSpPr>
          <p:spPr>
            <a:xfrm>
              <a:off x="7006658" y="239214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4" name="pl594"/>
            <p:cNvSpPr/>
            <p:nvPr/>
          </p:nvSpPr>
          <p:spPr>
            <a:xfrm>
              <a:off x="7006658" y="228578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5" name="pl595"/>
            <p:cNvSpPr/>
            <p:nvPr/>
          </p:nvSpPr>
          <p:spPr>
            <a:xfrm>
              <a:off x="7006658" y="217942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6" name="pl596"/>
            <p:cNvSpPr/>
            <p:nvPr/>
          </p:nvSpPr>
          <p:spPr>
            <a:xfrm>
              <a:off x="7006658" y="207307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7" name="pl597"/>
            <p:cNvSpPr/>
            <p:nvPr/>
          </p:nvSpPr>
          <p:spPr>
            <a:xfrm>
              <a:off x="7006658" y="196671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8" name="pl598"/>
            <p:cNvSpPr/>
            <p:nvPr/>
          </p:nvSpPr>
          <p:spPr>
            <a:xfrm>
              <a:off x="7006658" y="186035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9" name="pl599"/>
            <p:cNvSpPr/>
            <p:nvPr/>
          </p:nvSpPr>
          <p:spPr>
            <a:xfrm>
              <a:off x="7006658" y="175400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0" name="pl600"/>
            <p:cNvSpPr/>
            <p:nvPr/>
          </p:nvSpPr>
          <p:spPr>
            <a:xfrm>
              <a:off x="7006658" y="164764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1" name="pl601"/>
            <p:cNvSpPr/>
            <p:nvPr/>
          </p:nvSpPr>
          <p:spPr>
            <a:xfrm>
              <a:off x="7006658" y="154128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2" name="pl602"/>
            <p:cNvSpPr/>
            <p:nvPr/>
          </p:nvSpPr>
          <p:spPr>
            <a:xfrm>
              <a:off x="7006658" y="143493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3" name="pl603"/>
            <p:cNvSpPr/>
            <p:nvPr/>
          </p:nvSpPr>
          <p:spPr>
            <a:xfrm>
              <a:off x="7006658" y="132857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4" name="pl604"/>
            <p:cNvSpPr/>
            <p:nvPr/>
          </p:nvSpPr>
          <p:spPr>
            <a:xfrm>
              <a:off x="7006658" y="122221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5" name="pl605"/>
            <p:cNvSpPr/>
            <p:nvPr/>
          </p:nvSpPr>
          <p:spPr>
            <a:xfrm>
              <a:off x="7006658" y="111586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6" name="pl606"/>
            <p:cNvSpPr/>
            <p:nvPr/>
          </p:nvSpPr>
          <p:spPr>
            <a:xfrm>
              <a:off x="7006658" y="100950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7" name="pl607"/>
            <p:cNvSpPr/>
            <p:nvPr/>
          </p:nvSpPr>
          <p:spPr>
            <a:xfrm>
              <a:off x="7006658" y="90314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8" name="pl608"/>
            <p:cNvSpPr/>
            <p:nvPr/>
          </p:nvSpPr>
          <p:spPr>
            <a:xfrm>
              <a:off x="7006658" y="79679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1" name="rc611"/>
            <p:cNvSpPr/>
            <p:nvPr/>
          </p:nvSpPr>
          <p:spPr>
            <a:xfrm>
              <a:off x="10294860" y="3175826"/>
              <a:ext cx="341509" cy="453413"/>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2" name="tx612"/>
            <p:cNvSpPr/>
            <p:nvPr/>
          </p:nvSpPr>
          <p:spPr>
            <a:xfrm>
              <a:off x="10326491" y="3211065"/>
              <a:ext cx="583964" cy="31932"/>
            </a:xfrm>
            <a:prstGeom prst="rect">
              <a:avLst/>
            </a:prstGeom>
            <a:noFill/>
          </p:spPr>
          <p:txBody>
            <a:bodyPr wrap="none" lIns="0" tIns="0" rIns="0" bIns="0" anchor="ctr" anchorCtr="1"/>
            <a:lstStyle/>
            <a:p>
              <a:pPr>
                <a:lnSpc>
                  <a:spcPts val="500"/>
                </a:lnSpc>
              </a:pPr>
              <a:r>
                <a:rPr lang="en-AU" sz="5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 in geneset</a:t>
              </a:r>
              <a:endParaRPr sz="5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3" name="rc613"/>
            <p:cNvSpPr/>
            <p:nvPr/>
          </p:nvSpPr>
          <p:spPr>
            <a:xfrm>
              <a:off x="10326491" y="3298350"/>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4" name="rc614"/>
            <p:cNvSpPr/>
            <p:nvPr/>
          </p:nvSpPr>
          <p:spPr>
            <a:xfrm>
              <a:off x="10330582" y="3302440"/>
              <a:ext cx="91571" cy="9157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5" name="rc615"/>
            <p:cNvSpPr/>
            <p:nvPr/>
          </p:nvSpPr>
          <p:spPr>
            <a:xfrm>
              <a:off x="10326491" y="3398103"/>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6" name="rc616"/>
            <p:cNvSpPr/>
            <p:nvPr/>
          </p:nvSpPr>
          <p:spPr>
            <a:xfrm>
              <a:off x="10330582" y="3402194"/>
              <a:ext cx="91571" cy="91570"/>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7" name="rc617"/>
            <p:cNvSpPr/>
            <p:nvPr/>
          </p:nvSpPr>
          <p:spPr>
            <a:xfrm>
              <a:off x="10326491" y="3497855"/>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8" name="rc618"/>
            <p:cNvSpPr/>
            <p:nvPr/>
          </p:nvSpPr>
          <p:spPr>
            <a:xfrm>
              <a:off x="10330582" y="3501946"/>
              <a:ext cx="91571" cy="9157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9" name="tx619"/>
            <p:cNvSpPr/>
            <p:nvPr/>
          </p:nvSpPr>
          <p:spPr>
            <a:xfrm>
              <a:off x="10555774" y="3317197"/>
              <a:ext cx="146862" cy="48617"/>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Not Significant</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0" name="tx620"/>
            <p:cNvSpPr/>
            <p:nvPr/>
          </p:nvSpPr>
          <p:spPr>
            <a:xfrm>
              <a:off x="10457875" y="3427233"/>
              <a:ext cx="130104" cy="38334"/>
            </a:xfrm>
            <a:prstGeom prst="rect">
              <a:avLst/>
            </a:prstGeom>
            <a:noFill/>
          </p:spPr>
          <p:txBody>
            <a:bodyPr wrap="none" lIns="0" tIns="0" rIns="0" bIns="0" anchor="ctr" anchorCtr="1"/>
            <a:lstStyle/>
            <a:p>
              <a:pPr>
                <a:lnSpc>
                  <a:spcPts val="400"/>
                </a:lnSpc>
              </a:pP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4" name="tx432">
              <a:extLst>
                <a:ext uri="{FF2B5EF4-FFF2-40B4-BE49-F238E27FC236}">
                  <a16:creationId xmlns:a16="http://schemas.microsoft.com/office/drawing/2014/main" id="{B3E63918-911C-9342-B9DC-04264083330C}"/>
                </a:ext>
              </a:extLst>
            </p:cNvPr>
            <p:cNvSpPr/>
            <p:nvPr/>
          </p:nvSpPr>
          <p:spPr>
            <a:xfrm>
              <a:off x="8366873" y="582602"/>
              <a:ext cx="721108" cy="44017"/>
            </a:xfrm>
            <a:prstGeom prst="rect">
              <a:avLst/>
            </a:prstGeom>
            <a:noFill/>
          </p:spPr>
          <p:txBody>
            <a:bodyPr wrap="none" lIns="0" tIns="0" rIns="0" bIns="0" anchor="ctr" anchorCtr="1"/>
            <a:lstStyle/>
            <a:p>
              <a:pPr>
                <a:lnSpc>
                  <a:spcPts val="400"/>
                </a:lnSpc>
              </a:pPr>
              <a:r>
                <a:rPr lang="en-AU"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rPr>
                <a:t>At 24 months</a:t>
              </a:r>
              <a:endParaRPr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 name="Oval 2">
              <a:extLst>
                <a:ext uri="{FF2B5EF4-FFF2-40B4-BE49-F238E27FC236}">
                  <a16:creationId xmlns:a16="http://schemas.microsoft.com/office/drawing/2014/main" id="{9C529328-3918-6D41-AC44-1AB40303965E}"/>
                </a:ext>
              </a:extLst>
            </p:cNvPr>
            <p:cNvSpPr/>
            <p:nvPr/>
          </p:nvSpPr>
          <p:spPr>
            <a:xfrm>
              <a:off x="5891613" y="374014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09" name="Oval 608">
              <a:extLst>
                <a:ext uri="{FF2B5EF4-FFF2-40B4-BE49-F238E27FC236}">
                  <a16:creationId xmlns:a16="http://schemas.microsoft.com/office/drawing/2014/main" id="{F6880B65-ADC5-F544-924A-BAC573BD3220}"/>
                </a:ext>
              </a:extLst>
            </p:cNvPr>
            <p:cNvSpPr/>
            <p:nvPr/>
          </p:nvSpPr>
          <p:spPr>
            <a:xfrm>
              <a:off x="5891613" y="48037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10" name="Oval 609">
              <a:extLst>
                <a:ext uri="{FF2B5EF4-FFF2-40B4-BE49-F238E27FC236}">
                  <a16:creationId xmlns:a16="http://schemas.microsoft.com/office/drawing/2014/main" id="{1856EC72-456D-5347-B4FF-2D1F8E7C18FF}"/>
                </a:ext>
              </a:extLst>
            </p:cNvPr>
            <p:cNvSpPr/>
            <p:nvPr/>
          </p:nvSpPr>
          <p:spPr>
            <a:xfrm>
              <a:off x="5888249" y="320836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5" name="Oval 624">
              <a:extLst>
                <a:ext uri="{FF2B5EF4-FFF2-40B4-BE49-F238E27FC236}">
                  <a16:creationId xmlns:a16="http://schemas.microsoft.com/office/drawing/2014/main" id="{6CA6695C-0AC0-8B49-A2B3-FCB9994DDE54}"/>
                </a:ext>
              </a:extLst>
            </p:cNvPr>
            <p:cNvSpPr/>
            <p:nvPr/>
          </p:nvSpPr>
          <p:spPr>
            <a:xfrm>
              <a:off x="5891613" y="56545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6" name="Oval 625">
              <a:extLst>
                <a:ext uri="{FF2B5EF4-FFF2-40B4-BE49-F238E27FC236}">
                  <a16:creationId xmlns:a16="http://schemas.microsoft.com/office/drawing/2014/main" id="{3D78B533-1D70-0942-BC6B-5E934E19844D}"/>
                </a:ext>
              </a:extLst>
            </p:cNvPr>
            <p:cNvSpPr/>
            <p:nvPr/>
          </p:nvSpPr>
          <p:spPr>
            <a:xfrm>
              <a:off x="5891176" y="363378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7" name="Oval 626">
              <a:extLst>
                <a:ext uri="{FF2B5EF4-FFF2-40B4-BE49-F238E27FC236}">
                  <a16:creationId xmlns:a16="http://schemas.microsoft.com/office/drawing/2014/main" id="{2DE34BDE-6C61-354B-8F0C-5A29064AE2F1}"/>
                </a:ext>
              </a:extLst>
            </p:cNvPr>
            <p:cNvSpPr/>
            <p:nvPr/>
          </p:nvSpPr>
          <p:spPr>
            <a:xfrm>
              <a:off x="5891613" y="469882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8" name="Oval 627">
              <a:extLst>
                <a:ext uri="{FF2B5EF4-FFF2-40B4-BE49-F238E27FC236}">
                  <a16:creationId xmlns:a16="http://schemas.microsoft.com/office/drawing/2014/main" id="{59693E1E-2EEC-984C-8D8B-7807D53777E5}"/>
                </a:ext>
              </a:extLst>
            </p:cNvPr>
            <p:cNvSpPr/>
            <p:nvPr/>
          </p:nvSpPr>
          <p:spPr>
            <a:xfrm>
              <a:off x="5888249" y="310200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9" name="Oval 628">
              <a:extLst>
                <a:ext uri="{FF2B5EF4-FFF2-40B4-BE49-F238E27FC236}">
                  <a16:creationId xmlns:a16="http://schemas.microsoft.com/office/drawing/2014/main" id="{C2C22C65-6BF4-2746-BF67-87819AB1E93A}"/>
                </a:ext>
              </a:extLst>
            </p:cNvPr>
            <p:cNvSpPr/>
            <p:nvPr/>
          </p:nvSpPr>
          <p:spPr>
            <a:xfrm>
              <a:off x="5889712" y="214479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0" name="Oval 629">
              <a:extLst>
                <a:ext uri="{FF2B5EF4-FFF2-40B4-BE49-F238E27FC236}">
                  <a16:creationId xmlns:a16="http://schemas.microsoft.com/office/drawing/2014/main" id="{FBA4B36A-5DEC-BA41-BC75-0417E80063AB}"/>
                </a:ext>
              </a:extLst>
            </p:cNvPr>
            <p:cNvSpPr/>
            <p:nvPr/>
          </p:nvSpPr>
          <p:spPr>
            <a:xfrm>
              <a:off x="5891613" y="246386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1" name="Oval 630">
              <a:extLst>
                <a:ext uri="{FF2B5EF4-FFF2-40B4-BE49-F238E27FC236}">
                  <a16:creationId xmlns:a16="http://schemas.microsoft.com/office/drawing/2014/main" id="{60831F97-93EC-E842-9458-DD06092BCC96}"/>
                </a:ext>
              </a:extLst>
            </p:cNvPr>
            <p:cNvSpPr/>
            <p:nvPr/>
          </p:nvSpPr>
          <p:spPr>
            <a:xfrm>
              <a:off x="5891176" y="277854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2" name="Oval 631">
              <a:extLst>
                <a:ext uri="{FF2B5EF4-FFF2-40B4-BE49-F238E27FC236}">
                  <a16:creationId xmlns:a16="http://schemas.microsoft.com/office/drawing/2014/main" id="{3CEF1A60-8EA6-AB4F-BCA2-CC9B03842F2A}"/>
                </a:ext>
              </a:extLst>
            </p:cNvPr>
            <p:cNvSpPr/>
            <p:nvPr/>
          </p:nvSpPr>
          <p:spPr>
            <a:xfrm>
              <a:off x="5891613" y="97309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3" name="Oval 632">
              <a:extLst>
                <a:ext uri="{FF2B5EF4-FFF2-40B4-BE49-F238E27FC236}">
                  <a16:creationId xmlns:a16="http://schemas.microsoft.com/office/drawing/2014/main" id="{E7D17C06-1A63-404F-90E4-035E1F1E2488}"/>
                </a:ext>
              </a:extLst>
            </p:cNvPr>
            <p:cNvSpPr/>
            <p:nvPr/>
          </p:nvSpPr>
          <p:spPr>
            <a:xfrm>
              <a:off x="5891613" y="490666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4" name="Oval 633">
              <a:extLst>
                <a:ext uri="{FF2B5EF4-FFF2-40B4-BE49-F238E27FC236}">
                  <a16:creationId xmlns:a16="http://schemas.microsoft.com/office/drawing/2014/main" id="{6D3A465A-C9CB-5443-8D2E-120BDB11986C}"/>
                </a:ext>
              </a:extLst>
            </p:cNvPr>
            <p:cNvSpPr/>
            <p:nvPr/>
          </p:nvSpPr>
          <p:spPr>
            <a:xfrm>
              <a:off x="5890917" y="267657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5" name="Oval 634">
              <a:extLst>
                <a:ext uri="{FF2B5EF4-FFF2-40B4-BE49-F238E27FC236}">
                  <a16:creationId xmlns:a16="http://schemas.microsoft.com/office/drawing/2014/main" id="{9881F203-714B-954F-871B-F48F601E6A2A}"/>
                </a:ext>
              </a:extLst>
            </p:cNvPr>
            <p:cNvSpPr/>
            <p:nvPr/>
          </p:nvSpPr>
          <p:spPr>
            <a:xfrm>
              <a:off x="5891613" y="405921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6" name="tx620">
              <a:extLst>
                <a:ext uri="{FF2B5EF4-FFF2-40B4-BE49-F238E27FC236}">
                  <a16:creationId xmlns:a16="http://schemas.microsoft.com/office/drawing/2014/main" id="{B3B4920E-CA85-C04F-BF75-6D42941E3BA6}"/>
                </a:ext>
              </a:extLst>
            </p:cNvPr>
            <p:cNvSpPr/>
            <p:nvPr/>
          </p:nvSpPr>
          <p:spPr>
            <a:xfrm>
              <a:off x="10564091" y="3430612"/>
              <a:ext cx="130104" cy="38334"/>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Down-regulated</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7" name="tx621">
              <a:extLst>
                <a:ext uri="{FF2B5EF4-FFF2-40B4-BE49-F238E27FC236}">
                  <a16:creationId xmlns:a16="http://schemas.microsoft.com/office/drawing/2014/main" id="{25AAA0D9-4653-7845-B315-B5657ABC784D}"/>
                </a:ext>
              </a:extLst>
            </p:cNvPr>
            <p:cNvSpPr/>
            <p:nvPr/>
          </p:nvSpPr>
          <p:spPr>
            <a:xfrm>
              <a:off x="10460182" y="3542520"/>
              <a:ext cx="279398" cy="33909"/>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Up-regulated</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8" name="Oval 637">
              <a:extLst>
                <a:ext uri="{FF2B5EF4-FFF2-40B4-BE49-F238E27FC236}">
                  <a16:creationId xmlns:a16="http://schemas.microsoft.com/office/drawing/2014/main" id="{F78F15A1-8432-8742-935F-693C57E268E2}"/>
                </a:ext>
              </a:extLst>
            </p:cNvPr>
            <p:cNvSpPr/>
            <p:nvPr/>
          </p:nvSpPr>
          <p:spPr>
            <a:xfrm>
              <a:off x="6962455" y="97070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9" name="Oval 638">
              <a:extLst>
                <a:ext uri="{FF2B5EF4-FFF2-40B4-BE49-F238E27FC236}">
                  <a16:creationId xmlns:a16="http://schemas.microsoft.com/office/drawing/2014/main" id="{E46F1836-2E66-B748-B1D0-092A26FE9BCE}"/>
                </a:ext>
              </a:extLst>
            </p:cNvPr>
            <p:cNvSpPr/>
            <p:nvPr/>
          </p:nvSpPr>
          <p:spPr>
            <a:xfrm>
              <a:off x="6962455" y="107174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0" name="Oval 639">
              <a:extLst>
                <a:ext uri="{FF2B5EF4-FFF2-40B4-BE49-F238E27FC236}">
                  <a16:creationId xmlns:a16="http://schemas.microsoft.com/office/drawing/2014/main" id="{FBEBFFC2-EE22-4D48-95C8-680777556260}"/>
                </a:ext>
              </a:extLst>
            </p:cNvPr>
            <p:cNvSpPr/>
            <p:nvPr/>
          </p:nvSpPr>
          <p:spPr>
            <a:xfrm>
              <a:off x="6962455" y="118915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1" name="Oval 640">
              <a:extLst>
                <a:ext uri="{FF2B5EF4-FFF2-40B4-BE49-F238E27FC236}">
                  <a16:creationId xmlns:a16="http://schemas.microsoft.com/office/drawing/2014/main" id="{ABC05301-A8F3-D84C-AD33-C7D4548934DA}"/>
                </a:ext>
              </a:extLst>
            </p:cNvPr>
            <p:cNvSpPr/>
            <p:nvPr/>
          </p:nvSpPr>
          <p:spPr>
            <a:xfrm>
              <a:off x="6962455" y="129860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2" name="Oval 641">
              <a:extLst>
                <a:ext uri="{FF2B5EF4-FFF2-40B4-BE49-F238E27FC236}">
                  <a16:creationId xmlns:a16="http://schemas.microsoft.com/office/drawing/2014/main" id="{9B5410CA-2E69-DE49-9B35-48005EF79179}"/>
                </a:ext>
              </a:extLst>
            </p:cNvPr>
            <p:cNvSpPr/>
            <p:nvPr/>
          </p:nvSpPr>
          <p:spPr>
            <a:xfrm>
              <a:off x="6962455" y="140029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3" name="Oval 642">
              <a:extLst>
                <a:ext uri="{FF2B5EF4-FFF2-40B4-BE49-F238E27FC236}">
                  <a16:creationId xmlns:a16="http://schemas.microsoft.com/office/drawing/2014/main" id="{00AE869B-B9F7-1E43-861B-9F991F907D50}"/>
                </a:ext>
              </a:extLst>
            </p:cNvPr>
            <p:cNvSpPr/>
            <p:nvPr/>
          </p:nvSpPr>
          <p:spPr>
            <a:xfrm>
              <a:off x="6962455" y="160352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4" name="Oval 643">
              <a:extLst>
                <a:ext uri="{FF2B5EF4-FFF2-40B4-BE49-F238E27FC236}">
                  <a16:creationId xmlns:a16="http://schemas.microsoft.com/office/drawing/2014/main" id="{5E3AAEE4-E6DA-2341-8BB6-E6F72C85F74E}"/>
                </a:ext>
              </a:extLst>
            </p:cNvPr>
            <p:cNvSpPr/>
            <p:nvPr/>
          </p:nvSpPr>
          <p:spPr>
            <a:xfrm>
              <a:off x="6962455" y="171520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5" name="Oval 644">
              <a:extLst>
                <a:ext uri="{FF2B5EF4-FFF2-40B4-BE49-F238E27FC236}">
                  <a16:creationId xmlns:a16="http://schemas.microsoft.com/office/drawing/2014/main" id="{3F5B77E2-C61A-DE4D-AF6E-167205DDB6B4}"/>
                </a:ext>
              </a:extLst>
            </p:cNvPr>
            <p:cNvSpPr/>
            <p:nvPr/>
          </p:nvSpPr>
          <p:spPr>
            <a:xfrm>
              <a:off x="6962455" y="181817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6" name="Oval 645">
              <a:extLst>
                <a:ext uri="{FF2B5EF4-FFF2-40B4-BE49-F238E27FC236}">
                  <a16:creationId xmlns:a16="http://schemas.microsoft.com/office/drawing/2014/main" id="{7371665F-4B20-8B4C-9E15-ACDD861CF7EF}"/>
                </a:ext>
              </a:extLst>
            </p:cNvPr>
            <p:cNvSpPr/>
            <p:nvPr/>
          </p:nvSpPr>
          <p:spPr>
            <a:xfrm>
              <a:off x="6962455" y="193207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7" name="Oval 646">
              <a:extLst>
                <a:ext uri="{FF2B5EF4-FFF2-40B4-BE49-F238E27FC236}">
                  <a16:creationId xmlns:a16="http://schemas.microsoft.com/office/drawing/2014/main" id="{0D808610-38C1-1C44-8B67-2F9029F72899}"/>
                </a:ext>
              </a:extLst>
            </p:cNvPr>
            <p:cNvSpPr/>
            <p:nvPr/>
          </p:nvSpPr>
          <p:spPr>
            <a:xfrm>
              <a:off x="6962455" y="203427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8" name="Oval 647">
              <a:extLst>
                <a:ext uri="{FF2B5EF4-FFF2-40B4-BE49-F238E27FC236}">
                  <a16:creationId xmlns:a16="http://schemas.microsoft.com/office/drawing/2014/main" id="{25BBE8EC-B387-5F4E-A24B-20172552DB5F}"/>
                </a:ext>
              </a:extLst>
            </p:cNvPr>
            <p:cNvSpPr/>
            <p:nvPr/>
          </p:nvSpPr>
          <p:spPr>
            <a:xfrm>
              <a:off x="6962455" y="214062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9" name="Oval 648">
              <a:extLst>
                <a:ext uri="{FF2B5EF4-FFF2-40B4-BE49-F238E27FC236}">
                  <a16:creationId xmlns:a16="http://schemas.microsoft.com/office/drawing/2014/main" id="{3F96BCEA-1240-8044-8A44-0963E86945DD}"/>
                </a:ext>
              </a:extLst>
            </p:cNvPr>
            <p:cNvSpPr/>
            <p:nvPr/>
          </p:nvSpPr>
          <p:spPr>
            <a:xfrm>
              <a:off x="6962455" y="224255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0" name="Oval 649">
              <a:extLst>
                <a:ext uri="{FF2B5EF4-FFF2-40B4-BE49-F238E27FC236}">
                  <a16:creationId xmlns:a16="http://schemas.microsoft.com/office/drawing/2014/main" id="{73FF90E3-81E5-AE40-A28C-955770CB15B4}"/>
                </a:ext>
              </a:extLst>
            </p:cNvPr>
            <p:cNvSpPr/>
            <p:nvPr/>
          </p:nvSpPr>
          <p:spPr>
            <a:xfrm>
              <a:off x="6962455" y="235750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1" name="Oval 650">
              <a:extLst>
                <a:ext uri="{FF2B5EF4-FFF2-40B4-BE49-F238E27FC236}">
                  <a16:creationId xmlns:a16="http://schemas.microsoft.com/office/drawing/2014/main" id="{83D39984-89BA-7D42-856E-6D9A95FF8B42}"/>
                </a:ext>
              </a:extLst>
            </p:cNvPr>
            <p:cNvSpPr/>
            <p:nvPr/>
          </p:nvSpPr>
          <p:spPr>
            <a:xfrm>
              <a:off x="6962455" y="246018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2" name="Oval 651">
              <a:extLst>
                <a:ext uri="{FF2B5EF4-FFF2-40B4-BE49-F238E27FC236}">
                  <a16:creationId xmlns:a16="http://schemas.microsoft.com/office/drawing/2014/main" id="{964F89AB-F12A-2549-9A35-3DC35BABECA1}"/>
                </a:ext>
              </a:extLst>
            </p:cNvPr>
            <p:cNvSpPr/>
            <p:nvPr/>
          </p:nvSpPr>
          <p:spPr>
            <a:xfrm>
              <a:off x="6962455" y="256605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3" name="Oval 652">
              <a:extLst>
                <a:ext uri="{FF2B5EF4-FFF2-40B4-BE49-F238E27FC236}">
                  <a16:creationId xmlns:a16="http://schemas.microsoft.com/office/drawing/2014/main" id="{5AA74AA9-D4ED-7847-BB78-F4FF4BC8F39E}"/>
                </a:ext>
              </a:extLst>
            </p:cNvPr>
            <p:cNvSpPr/>
            <p:nvPr/>
          </p:nvSpPr>
          <p:spPr>
            <a:xfrm>
              <a:off x="6962455" y="267403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4" name="Oval 653">
              <a:extLst>
                <a:ext uri="{FF2B5EF4-FFF2-40B4-BE49-F238E27FC236}">
                  <a16:creationId xmlns:a16="http://schemas.microsoft.com/office/drawing/2014/main" id="{262D99D3-8F33-664A-8A44-B8DAD4948EEF}"/>
                </a:ext>
              </a:extLst>
            </p:cNvPr>
            <p:cNvSpPr/>
            <p:nvPr/>
          </p:nvSpPr>
          <p:spPr>
            <a:xfrm>
              <a:off x="6962455" y="27787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5" name="Oval 654">
              <a:extLst>
                <a:ext uri="{FF2B5EF4-FFF2-40B4-BE49-F238E27FC236}">
                  <a16:creationId xmlns:a16="http://schemas.microsoft.com/office/drawing/2014/main" id="{F9805EF1-007E-4F46-AFFC-1092797C7B0F}"/>
                </a:ext>
              </a:extLst>
            </p:cNvPr>
            <p:cNvSpPr/>
            <p:nvPr/>
          </p:nvSpPr>
          <p:spPr>
            <a:xfrm>
              <a:off x="6962455" y="288214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6" name="Oval 655">
              <a:extLst>
                <a:ext uri="{FF2B5EF4-FFF2-40B4-BE49-F238E27FC236}">
                  <a16:creationId xmlns:a16="http://schemas.microsoft.com/office/drawing/2014/main" id="{4EA10E15-F9D9-7449-A571-5C8850FE76E7}"/>
                </a:ext>
              </a:extLst>
            </p:cNvPr>
            <p:cNvSpPr/>
            <p:nvPr/>
          </p:nvSpPr>
          <p:spPr>
            <a:xfrm>
              <a:off x="6962455" y="299712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7" name="Oval 656">
              <a:extLst>
                <a:ext uri="{FF2B5EF4-FFF2-40B4-BE49-F238E27FC236}">
                  <a16:creationId xmlns:a16="http://schemas.microsoft.com/office/drawing/2014/main" id="{30CD1AE2-C0AB-494C-9760-40588430C8C3}"/>
                </a:ext>
              </a:extLst>
            </p:cNvPr>
            <p:cNvSpPr/>
            <p:nvPr/>
          </p:nvSpPr>
          <p:spPr>
            <a:xfrm>
              <a:off x="6956867" y="310109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8" name="Oval 657">
              <a:extLst>
                <a:ext uri="{FF2B5EF4-FFF2-40B4-BE49-F238E27FC236}">
                  <a16:creationId xmlns:a16="http://schemas.microsoft.com/office/drawing/2014/main" id="{4199A15D-22E9-1F48-AA8A-A41541B210F7}"/>
                </a:ext>
              </a:extLst>
            </p:cNvPr>
            <p:cNvSpPr/>
            <p:nvPr/>
          </p:nvSpPr>
          <p:spPr>
            <a:xfrm>
              <a:off x="6962455" y="320419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9" name="Oval 658">
              <a:extLst>
                <a:ext uri="{FF2B5EF4-FFF2-40B4-BE49-F238E27FC236}">
                  <a16:creationId xmlns:a16="http://schemas.microsoft.com/office/drawing/2014/main" id="{D654915E-CB36-0F4F-963F-F956A40394A2}"/>
                </a:ext>
              </a:extLst>
            </p:cNvPr>
            <p:cNvSpPr/>
            <p:nvPr/>
          </p:nvSpPr>
          <p:spPr>
            <a:xfrm>
              <a:off x="6962455" y="331055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0" name="Oval 659">
              <a:extLst>
                <a:ext uri="{FF2B5EF4-FFF2-40B4-BE49-F238E27FC236}">
                  <a16:creationId xmlns:a16="http://schemas.microsoft.com/office/drawing/2014/main" id="{C15360B8-1436-2F4A-9829-D918B4CDBF83}"/>
                </a:ext>
              </a:extLst>
            </p:cNvPr>
            <p:cNvSpPr/>
            <p:nvPr/>
          </p:nvSpPr>
          <p:spPr>
            <a:xfrm>
              <a:off x="6962455" y="341691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1" name="Oval 660">
              <a:extLst>
                <a:ext uri="{FF2B5EF4-FFF2-40B4-BE49-F238E27FC236}">
                  <a16:creationId xmlns:a16="http://schemas.microsoft.com/office/drawing/2014/main" id="{B3357904-A875-5D43-AF0A-07183D95FA09}"/>
                </a:ext>
              </a:extLst>
            </p:cNvPr>
            <p:cNvSpPr/>
            <p:nvPr/>
          </p:nvSpPr>
          <p:spPr>
            <a:xfrm>
              <a:off x="6962455" y="352743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2" name="Oval 661">
              <a:extLst>
                <a:ext uri="{FF2B5EF4-FFF2-40B4-BE49-F238E27FC236}">
                  <a16:creationId xmlns:a16="http://schemas.microsoft.com/office/drawing/2014/main" id="{6505072F-D1A2-9D4E-98A8-A2786C8380DC}"/>
                </a:ext>
              </a:extLst>
            </p:cNvPr>
            <p:cNvSpPr/>
            <p:nvPr/>
          </p:nvSpPr>
          <p:spPr>
            <a:xfrm>
              <a:off x="6962455" y="363378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3" name="Oval 662">
              <a:extLst>
                <a:ext uri="{FF2B5EF4-FFF2-40B4-BE49-F238E27FC236}">
                  <a16:creationId xmlns:a16="http://schemas.microsoft.com/office/drawing/2014/main" id="{5FF94963-86E2-D544-9B41-315C2B81C546}"/>
                </a:ext>
              </a:extLst>
            </p:cNvPr>
            <p:cNvSpPr/>
            <p:nvPr/>
          </p:nvSpPr>
          <p:spPr>
            <a:xfrm>
              <a:off x="6962455" y="373475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4" name="Oval 663">
              <a:extLst>
                <a:ext uri="{FF2B5EF4-FFF2-40B4-BE49-F238E27FC236}">
                  <a16:creationId xmlns:a16="http://schemas.microsoft.com/office/drawing/2014/main" id="{9CCB9ED6-BDD2-0648-A5E8-1203971207C5}"/>
                </a:ext>
              </a:extLst>
            </p:cNvPr>
            <p:cNvSpPr/>
            <p:nvPr/>
          </p:nvSpPr>
          <p:spPr>
            <a:xfrm>
              <a:off x="6962455" y="38411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5" name="Oval 664">
              <a:extLst>
                <a:ext uri="{FF2B5EF4-FFF2-40B4-BE49-F238E27FC236}">
                  <a16:creationId xmlns:a16="http://schemas.microsoft.com/office/drawing/2014/main" id="{3CE6D89A-12F1-CE4E-9325-78CF7653678E}"/>
                </a:ext>
              </a:extLst>
            </p:cNvPr>
            <p:cNvSpPr/>
            <p:nvPr/>
          </p:nvSpPr>
          <p:spPr>
            <a:xfrm>
              <a:off x="6962455" y="395408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6" name="Oval 665">
              <a:extLst>
                <a:ext uri="{FF2B5EF4-FFF2-40B4-BE49-F238E27FC236}">
                  <a16:creationId xmlns:a16="http://schemas.microsoft.com/office/drawing/2014/main" id="{71D829BF-F4F7-C04C-A18F-5E640C8E8135}"/>
                </a:ext>
              </a:extLst>
            </p:cNvPr>
            <p:cNvSpPr/>
            <p:nvPr/>
          </p:nvSpPr>
          <p:spPr>
            <a:xfrm>
              <a:off x="6962455" y="406460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7" name="Oval 666">
              <a:extLst>
                <a:ext uri="{FF2B5EF4-FFF2-40B4-BE49-F238E27FC236}">
                  <a16:creationId xmlns:a16="http://schemas.microsoft.com/office/drawing/2014/main" id="{63BBF8D8-2729-E343-9B3E-20B51091A08D}"/>
                </a:ext>
              </a:extLst>
            </p:cNvPr>
            <p:cNvSpPr/>
            <p:nvPr/>
          </p:nvSpPr>
          <p:spPr>
            <a:xfrm>
              <a:off x="6962455" y="417096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8" name="Oval 667">
              <a:extLst>
                <a:ext uri="{FF2B5EF4-FFF2-40B4-BE49-F238E27FC236}">
                  <a16:creationId xmlns:a16="http://schemas.microsoft.com/office/drawing/2014/main" id="{5D3D2B65-AA1C-934E-92A2-B3575F82DD45}"/>
                </a:ext>
              </a:extLst>
            </p:cNvPr>
            <p:cNvSpPr/>
            <p:nvPr/>
          </p:nvSpPr>
          <p:spPr>
            <a:xfrm>
              <a:off x="6962455" y="427193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9" name="Oval 668">
              <a:extLst>
                <a:ext uri="{FF2B5EF4-FFF2-40B4-BE49-F238E27FC236}">
                  <a16:creationId xmlns:a16="http://schemas.microsoft.com/office/drawing/2014/main" id="{F64C95BD-546B-E64D-B116-260C2BEA995A}"/>
                </a:ext>
              </a:extLst>
            </p:cNvPr>
            <p:cNvSpPr/>
            <p:nvPr/>
          </p:nvSpPr>
          <p:spPr>
            <a:xfrm>
              <a:off x="6962455" y="437828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0" name="Oval 669">
              <a:extLst>
                <a:ext uri="{FF2B5EF4-FFF2-40B4-BE49-F238E27FC236}">
                  <a16:creationId xmlns:a16="http://schemas.microsoft.com/office/drawing/2014/main" id="{F326BD6F-9F9F-F04B-9292-CB962ED2CBE2}"/>
                </a:ext>
              </a:extLst>
            </p:cNvPr>
            <p:cNvSpPr/>
            <p:nvPr/>
          </p:nvSpPr>
          <p:spPr>
            <a:xfrm>
              <a:off x="6962455" y="448109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1" name="Oval 670">
              <a:extLst>
                <a:ext uri="{FF2B5EF4-FFF2-40B4-BE49-F238E27FC236}">
                  <a16:creationId xmlns:a16="http://schemas.microsoft.com/office/drawing/2014/main" id="{345777AA-365C-564A-86D9-3B545A19154A}"/>
                </a:ext>
              </a:extLst>
            </p:cNvPr>
            <p:cNvSpPr/>
            <p:nvPr/>
          </p:nvSpPr>
          <p:spPr>
            <a:xfrm>
              <a:off x="6962455" y="459161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2" name="Oval 671">
              <a:extLst>
                <a:ext uri="{FF2B5EF4-FFF2-40B4-BE49-F238E27FC236}">
                  <a16:creationId xmlns:a16="http://schemas.microsoft.com/office/drawing/2014/main" id="{ECC6CFEA-8FE9-D64E-9406-927F8737FB36}"/>
                </a:ext>
              </a:extLst>
            </p:cNvPr>
            <p:cNvSpPr/>
            <p:nvPr/>
          </p:nvSpPr>
          <p:spPr>
            <a:xfrm>
              <a:off x="6962455" y="46979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3" name="Oval 672">
              <a:extLst>
                <a:ext uri="{FF2B5EF4-FFF2-40B4-BE49-F238E27FC236}">
                  <a16:creationId xmlns:a16="http://schemas.microsoft.com/office/drawing/2014/main" id="{FBF47D35-0589-1E49-842A-DA6D9F5CDD1B}"/>
                </a:ext>
              </a:extLst>
            </p:cNvPr>
            <p:cNvSpPr/>
            <p:nvPr/>
          </p:nvSpPr>
          <p:spPr>
            <a:xfrm>
              <a:off x="6962455" y="479893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4" name="Oval 673">
              <a:extLst>
                <a:ext uri="{FF2B5EF4-FFF2-40B4-BE49-F238E27FC236}">
                  <a16:creationId xmlns:a16="http://schemas.microsoft.com/office/drawing/2014/main" id="{D938CA18-6B0B-FA43-B444-28B2EE8E9B42}"/>
                </a:ext>
              </a:extLst>
            </p:cNvPr>
            <p:cNvSpPr/>
            <p:nvPr/>
          </p:nvSpPr>
          <p:spPr>
            <a:xfrm>
              <a:off x="6962455" y="490529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5" name="Oval 674">
              <a:extLst>
                <a:ext uri="{FF2B5EF4-FFF2-40B4-BE49-F238E27FC236}">
                  <a16:creationId xmlns:a16="http://schemas.microsoft.com/office/drawing/2014/main" id="{C4D8D428-0AEA-FF43-8C25-ADE04F37CD74}"/>
                </a:ext>
              </a:extLst>
            </p:cNvPr>
            <p:cNvSpPr/>
            <p:nvPr/>
          </p:nvSpPr>
          <p:spPr>
            <a:xfrm>
              <a:off x="6962455" y="501765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6" name="Oval 675">
              <a:extLst>
                <a:ext uri="{FF2B5EF4-FFF2-40B4-BE49-F238E27FC236}">
                  <a16:creationId xmlns:a16="http://schemas.microsoft.com/office/drawing/2014/main" id="{F5273B4F-C421-2647-A9F4-B3396BC51E59}"/>
                </a:ext>
              </a:extLst>
            </p:cNvPr>
            <p:cNvSpPr/>
            <p:nvPr/>
          </p:nvSpPr>
          <p:spPr>
            <a:xfrm>
              <a:off x="6962455" y="512817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7" name="Oval 676">
              <a:extLst>
                <a:ext uri="{FF2B5EF4-FFF2-40B4-BE49-F238E27FC236}">
                  <a16:creationId xmlns:a16="http://schemas.microsoft.com/office/drawing/2014/main" id="{7A0BCF3C-58F4-694B-A037-0478FEA4F4F8}"/>
                </a:ext>
              </a:extLst>
            </p:cNvPr>
            <p:cNvSpPr/>
            <p:nvPr/>
          </p:nvSpPr>
          <p:spPr>
            <a:xfrm>
              <a:off x="6962455" y="523452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8" name="Oval 677">
              <a:extLst>
                <a:ext uri="{FF2B5EF4-FFF2-40B4-BE49-F238E27FC236}">
                  <a16:creationId xmlns:a16="http://schemas.microsoft.com/office/drawing/2014/main" id="{F9DF5D20-5E79-0043-A10F-500A4CF59C8B}"/>
                </a:ext>
              </a:extLst>
            </p:cNvPr>
            <p:cNvSpPr/>
            <p:nvPr/>
          </p:nvSpPr>
          <p:spPr>
            <a:xfrm>
              <a:off x="6962455" y="533549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9" name="Oval 678">
              <a:extLst>
                <a:ext uri="{FF2B5EF4-FFF2-40B4-BE49-F238E27FC236}">
                  <a16:creationId xmlns:a16="http://schemas.microsoft.com/office/drawing/2014/main" id="{258B9CFE-09BD-004E-BEBB-D86C245D0763}"/>
                </a:ext>
              </a:extLst>
            </p:cNvPr>
            <p:cNvSpPr/>
            <p:nvPr/>
          </p:nvSpPr>
          <p:spPr>
            <a:xfrm>
              <a:off x="6962455" y="544185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0" name="Oval 679">
              <a:extLst>
                <a:ext uri="{FF2B5EF4-FFF2-40B4-BE49-F238E27FC236}">
                  <a16:creationId xmlns:a16="http://schemas.microsoft.com/office/drawing/2014/main" id="{A0941A20-0846-4242-8BD4-DBAE7D3C0130}"/>
                </a:ext>
              </a:extLst>
            </p:cNvPr>
            <p:cNvSpPr/>
            <p:nvPr/>
          </p:nvSpPr>
          <p:spPr>
            <a:xfrm>
              <a:off x="6964125" y="554943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1" name="Oval 680">
              <a:extLst>
                <a:ext uri="{FF2B5EF4-FFF2-40B4-BE49-F238E27FC236}">
                  <a16:creationId xmlns:a16="http://schemas.microsoft.com/office/drawing/2014/main" id="{5F48492A-88AA-C346-9D35-73CB2E0EBAA1}"/>
                </a:ext>
              </a:extLst>
            </p:cNvPr>
            <p:cNvSpPr/>
            <p:nvPr/>
          </p:nvSpPr>
          <p:spPr>
            <a:xfrm>
              <a:off x="6964125" y="565995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2" name="Oval 681">
              <a:extLst>
                <a:ext uri="{FF2B5EF4-FFF2-40B4-BE49-F238E27FC236}">
                  <a16:creationId xmlns:a16="http://schemas.microsoft.com/office/drawing/2014/main" id="{5EF9B6F9-9C08-0446-BA96-846E6FD60FC6}"/>
                </a:ext>
              </a:extLst>
            </p:cNvPr>
            <p:cNvSpPr/>
            <p:nvPr/>
          </p:nvSpPr>
          <p:spPr>
            <a:xfrm>
              <a:off x="6964125" y="57663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3" name="Oval 682">
              <a:extLst>
                <a:ext uri="{FF2B5EF4-FFF2-40B4-BE49-F238E27FC236}">
                  <a16:creationId xmlns:a16="http://schemas.microsoft.com/office/drawing/2014/main" id="{74DF07E0-9D25-E046-8FF5-5657D4B456EC}"/>
                </a:ext>
              </a:extLst>
            </p:cNvPr>
            <p:cNvSpPr/>
            <p:nvPr/>
          </p:nvSpPr>
          <p:spPr>
            <a:xfrm>
              <a:off x="6964125" y="586728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4" name="Oval 683">
              <a:extLst>
                <a:ext uri="{FF2B5EF4-FFF2-40B4-BE49-F238E27FC236}">
                  <a16:creationId xmlns:a16="http://schemas.microsoft.com/office/drawing/2014/main" id="{A9B34D05-1EE9-F64E-A6CD-68B4052CACDC}"/>
                </a:ext>
              </a:extLst>
            </p:cNvPr>
            <p:cNvSpPr/>
            <p:nvPr/>
          </p:nvSpPr>
          <p:spPr>
            <a:xfrm>
              <a:off x="6961909" y="600914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4" name="TextBox 3">
              <a:extLst>
                <a:ext uri="{FF2B5EF4-FFF2-40B4-BE49-F238E27FC236}">
                  <a16:creationId xmlns:a16="http://schemas.microsoft.com/office/drawing/2014/main" id="{65C7580A-E7AF-164B-B762-D7C5E990EFCD}"/>
                </a:ext>
              </a:extLst>
            </p:cNvPr>
            <p:cNvSpPr txBox="1"/>
            <p:nvPr/>
          </p:nvSpPr>
          <p:spPr>
            <a:xfrm>
              <a:off x="8312728" y="6303819"/>
              <a:ext cx="994183" cy="218201"/>
            </a:xfrm>
            <a:prstGeom prst="rect">
              <a:avLst/>
            </a:prstGeom>
            <a:noFill/>
          </p:spPr>
          <p:txBody>
            <a:bodyPr wrap="none" rtlCol="0">
              <a:spAutoFit/>
            </a:bodyPr>
            <a:lstStyle/>
            <a:p>
              <a:r>
                <a:rPr lang="en-AU" sz="818" dirty="0">
                  <a:latin typeface="Helvetica Neue" panose="02000503000000020004" pitchFamily="2" charset="0"/>
                  <a:ea typeface="Helvetica Neue" panose="02000503000000020004" pitchFamily="2" charset="0"/>
                  <a:cs typeface="Helvetica Neue" panose="02000503000000020004" pitchFamily="2" charset="0"/>
                </a:rPr>
                <a:t>Number of genes</a:t>
              </a:r>
            </a:p>
          </p:txBody>
        </p:sp>
        <p:sp>
          <p:nvSpPr>
            <p:cNvPr id="685" name="TextBox 684">
              <a:extLst>
                <a:ext uri="{FF2B5EF4-FFF2-40B4-BE49-F238E27FC236}">
                  <a16:creationId xmlns:a16="http://schemas.microsoft.com/office/drawing/2014/main" id="{74C99B52-D398-1740-9255-E97DC25BDFAC}"/>
                </a:ext>
              </a:extLst>
            </p:cNvPr>
            <p:cNvSpPr txBox="1"/>
            <p:nvPr/>
          </p:nvSpPr>
          <p:spPr>
            <a:xfrm>
              <a:off x="3839959" y="6303819"/>
              <a:ext cx="994183" cy="218201"/>
            </a:xfrm>
            <a:prstGeom prst="rect">
              <a:avLst/>
            </a:prstGeom>
            <a:noFill/>
          </p:spPr>
          <p:txBody>
            <a:bodyPr wrap="none" rtlCol="0">
              <a:spAutoFit/>
            </a:bodyPr>
            <a:lstStyle/>
            <a:p>
              <a:r>
                <a:rPr lang="en-AU" sz="818" dirty="0">
                  <a:latin typeface="Helvetica Neue" panose="02000503000000020004" pitchFamily="2" charset="0"/>
                  <a:ea typeface="Helvetica Neue" panose="02000503000000020004" pitchFamily="2" charset="0"/>
                  <a:cs typeface="Helvetica Neue" panose="02000503000000020004" pitchFamily="2" charset="0"/>
                </a:rPr>
                <a:t>Number of genes</a:t>
              </a:r>
            </a:p>
          </p:txBody>
        </p:sp>
      </p:grpSp>
      <p:sp>
        <p:nvSpPr>
          <p:cNvPr id="5" name="TextBox 4">
            <a:extLst>
              <a:ext uri="{FF2B5EF4-FFF2-40B4-BE49-F238E27FC236}">
                <a16:creationId xmlns:a16="http://schemas.microsoft.com/office/drawing/2014/main" id="{F35E1639-BCD7-B845-8701-3817581AB2A4}"/>
              </a:ext>
            </a:extLst>
          </p:cNvPr>
          <p:cNvSpPr txBox="1"/>
          <p:nvPr/>
        </p:nvSpPr>
        <p:spPr>
          <a:xfrm>
            <a:off x="309092" y="386366"/>
            <a:ext cx="2962141" cy="6383286"/>
          </a:xfrm>
          <a:prstGeom prst="rect">
            <a:avLst/>
          </a:prstGeom>
          <a:noFill/>
        </p:spPr>
        <p:txBody>
          <a:bodyPr wrap="square" rtlCol="0">
            <a:spAutoFit/>
          </a:bodyPr>
          <a:lstStyle/>
          <a:p>
            <a:r>
              <a:rPr lang="en-AU" sz="2000" b="1" dirty="0">
                <a:solidFill>
                  <a:srgbClr val="E8461E"/>
                </a:solidFill>
                <a:latin typeface="Graphik Web" panose="020B0503030202060203" pitchFamily="34" charset="77"/>
              </a:rPr>
              <a:t>Proportions of up- and down-regulated genes in ‘Hallmark’ genesets for the mutant vs. wild-type comparison at 6 months and 24 months</a:t>
            </a:r>
          </a:p>
          <a:p>
            <a:pPr>
              <a:lnSpc>
                <a:spcPct val="130000"/>
              </a:lnSpc>
            </a:pPr>
            <a:r>
              <a:rPr lang="en-AU" sz="1600" dirty="0">
                <a:latin typeface="Graphik Web" panose="020B0503030202060203" pitchFamily="34" charset="77"/>
              </a:rPr>
              <a:t>Genes were considered up-regulated in mutants if </a:t>
            </a:r>
            <a:r>
              <a:rPr lang="en-AU" sz="1600" i="1" dirty="0">
                <a:latin typeface="Graphik Web" panose="020B0503030202060203" pitchFamily="34" charset="77"/>
              </a:rPr>
              <a:t>limma z </a:t>
            </a:r>
            <a:r>
              <a:rPr lang="en-AU" sz="1600" dirty="0">
                <a:latin typeface="Graphik Web" panose="020B0503030202060203" pitchFamily="34" charset="77"/>
              </a:rPr>
              <a:t>&gt;</a:t>
            </a:r>
            <a:r>
              <a:rPr lang="en-AU" sz="1600" i="1" dirty="0">
                <a:latin typeface="Graphik Web" panose="020B0503030202060203" pitchFamily="34" charset="77"/>
              </a:rPr>
              <a:t> </a:t>
            </a:r>
            <a:r>
              <a:rPr lang="en-AU" sz="1600" dirty="0">
                <a:latin typeface="Graphik Web" panose="020B0503030202060203" pitchFamily="34" charset="77"/>
              </a:rPr>
              <a:t>sqrt(2) and down-regulated in mutants if </a:t>
            </a:r>
            <a:r>
              <a:rPr lang="en-AU" sz="1600" i="1" dirty="0">
                <a:latin typeface="Graphik Web" panose="020B0503030202060203" pitchFamily="34" charset="77"/>
              </a:rPr>
              <a:t>limma z </a:t>
            </a:r>
            <a:r>
              <a:rPr lang="en-AU" sz="1600" dirty="0">
                <a:latin typeface="Graphik Web" panose="020B0503030202060203" pitchFamily="34" charset="77"/>
              </a:rPr>
              <a:t>&lt; -sqrt(2). Black circles indicate genesets showing significant differences in DE genes between mutants and wild-types, with Mixed FDR-adjusted </a:t>
            </a:r>
            <a:r>
              <a:rPr lang="en-AU" sz="1600" i="1" dirty="0">
                <a:latin typeface="Graphik Web" panose="020B0503030202060203" pitchFamily="34" charset="77"/>
              </a:rPr>
              <a:t>p</a:t>
            </a:r>
            <a:r>
              <a:rPr lang="en-AU" sz="1600" dirty="0">
                <a:latin typeface="Graphik Web" panose="020B0503030202060203" pitchFamily="34" charset="77"/>
              </a:rPr>
              <a:t>-value &lt; 0.05. </a:t>
            </a:r>
          </a:p>
          <a:p>
            <a:endParaRPr lang="en-AU" sz="2000" dirty="0">
              <a:solidFill>
                <a:srgbClr val="E8461E"/>
              </a:solidFill>
              <a:latin typeface="Graphik Web" panose="020B0503030202060203" pitchFamily="34" charset="77"/>
            </a:endParaRPr>
          </a:p>
        </p:txBody>
      </p:sp>
    </p:spTree>
    <p:extLst>
      <p:ext uri="{BB962C8B-B14F-4D97-AF65-F5344CB8AC3E}">
        <p14:creationId xmlns:p14="http://schemas.microsoft.com/office/powerpoint/2010/main" val="1356481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Defining IRE genesets</a:t>
            </a:r>
          </a:p>
        </p:txBody>
      </p:sp>
    </p:spTree>
    <p:extLst>
      <p:ext uri="{BB962C8B-B14F-4D97-AF65-F5344CB8AC3E}">
        <p14:creationId xmlns:p14="http://schemas.microsoft.com/office/powerpoint/2010/main" val="344297079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15867</TotalTime>
  <Words>1598</Words>
  <Application>Microsoft Macintosh PowerPoint</Application>
  <PresentationFormat>Widescreen</PresentationFormat>
  <Paragraphs>390</Paragraphs>
  <Slides>13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Brandon Text</vt:lpstr>
      <vt:lpstr>Calibri</vt:lpstr>
      <vt:lpstr>Calibri Light</vt:lpstr>
      <vt:lpstr>Graphik Web</vt:lpstr>
      <vt:lpstr>Graphik Web Extralight</vt:lpstr>
      <vt:lpstr>Helvetica Neue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Nhi Hin</dc:creator>
  <cp:lastModifiedBy>Nhi Hin</cp:lastModifiedBy>
  <cp:revision>28</cp:revision>
  <dcterms:created xsi:type="dcterms:W3CDTF">2019-08-08T02:25:55Z</dcterms:created>
  <dcterms:modified xsi:type="dcterms:W3CDTF">2019-09-03T04:51:27Z</dcterms:modified>
</cp:coreProperties>
</file>

<file path=docProps/thumbnail.jpeg>
</file>